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148"/>
  </p:notesMasterIdLst>
  <p:handoutMasterIdLst>
    <p:handoutMasterId r:id="rId149"/>
  </p:handoutMasterIdLst>
  <p:sldIdLst>
    <p:sldId id="325" r:id="rId3"/>
    <p:sldId id="886" r:id="rId4"/>
    <p:sldId id="1275" r:id="rId5"/>
    <p:sldId id="1395" r:id="rId6"/>
    <p:sldId id="328" r:id="rId7"/>
    <p:sldId id="887" r:id="rId8"/>
    <p:sldId id="1521" r:id="rId9"/>
    <p:sldId id="309" r:id="rId10"/>
    <p:sldId id="1059" r:id="rId11"/>
    <p:sldId id="1253" r:id="rId12"/>
    <p:sldId id="1254" r:id="rId13"/>
    <p:sldId id="1126" r:id="rId14"/>
    <p:sldId id="1394" r:id="rId15"/>
    <p:sldId id="513" r:id="rId16"/>
    <p:sldId id="900" r:id="rId17"/>
    <p:sldId id="1388" r:id="rId18"/>
    <p:sldId id="1397" r:id="rId19"/>
    <p:sldId id="1398" r:id="rId20"/>
    <p:sldId id="1399" r:id="rId21"/>
    <p:sldId id="1400" r:id="rId22"/>
    <p:sldId id="1401" r:id="rId23"/>
    <p:sldId id="1290" r:id="rId24"/>
    <p:sldId id="1255" r:id="rId25"/>
    <p:sldId id="1288" r:id="rId26"/>
    <p:sldId id="1256" r:id="rId27"/>
    <p:sldId id="1402" r:id="rId28"/>
    <p:sldId id="1403" r:id="rId29"/>
    <p:sldId id="1404" r:id="rId30"/>
    <p:sldId id="1405" r:id="rId31"/>
    <p:sldId id="1406" r:id="rId32"/>
    <p:sldId id="1289" r:id="rId33"/>
    <p:sldId id="1514" r:id="rId34"/>
    <p:sldId id="1299" r:id="rId35"/>
    <p:sldId id="1407" r:id="rId36"/>
    <p:sldId id="1314" r:id="rId37"/>
    <p:sldId id="1292" r:id="rId38"/>
    <p:sldId id="1300" r:id="rId39"/>
    <p:sldId id="1301" r:id="rId40"/>
    <p:sldId id="1408" r:id="rId41"/>
    <p:sldId id="1409" r:id="rId42"/>
    <p:sldId id="1410" r:id="rId43"/>
    <p:sldId id="1411" r:id="rId44"/>
    <p:sldId id="1325" r:id="rId45"/>
    <p:sldId id="1326" r:id="rId46"/>
    <p:sldId id="1392" r:id="rId47"/>
    <p:sldId id="1414" r:id="rId48"/>
    <p:sldId id="1435" r:id="rId49"/>
    <p:sldId id="1436" r:id="rId50"/>
    <p:sldId id="1437" r:id="rId51"/>
    <p:sldId id="1438" r:id="rId52"/>
    <p:sldId id="1439" r:id="rId53"/>
    <p:sldId id="1413" r:id="rId54"/>
    <p:sldId id="1350" r:id="rId55"/>
    <p:sldId id="1361" r:id="rId56"/>
    <p:sldId id="1258" r:id="rId57"/>
    <p:sldId id="1440" r:id="rId58"/>
    <p:sldId id="1441" r:id="rId59"/>
    <p:sldId id="1352" r:id="rId60"/>
    <p:sldId id="1342" r:id="rId61"/>
    <p:sldId id="1343" r:id="rId62"/>
    <p:sldId id="1445" r:id="rId63"/>
    <p:sldId id="1444" r:id="rId64"/>
    <p:sldId id="1443" r:id="rId65"/>
    <p:sldId id="1446" r:id="rId66"/>
    <p:sldId id="1442" r:id="rId67"/>
    <p:sldId id="1348" r:id="rId68"/>
    <p:sldId id="1351" r:id="rId69"/>
    <p:sldId id="1447" r:id="rId70"/>
    <p:sldId id="1448" r:id="rId71"/>
    <p:sldId id="1449" r:id="rId72"/>
    <p:sldId id="1451" r:id="rId73"/>
    <p:sldId id="1452" r:id="rId74"/>
    <p:sldId id="1453" r:id="rId75"/>
    <p:sldId id="1371" r:id="rId76"/>
    <p:sldId id="1454" r:id="rId77"/>
    <p:sldId id="1455" r:id="rId78"/>
    <p:sldId id="1457" r:id="rId79"/>
    <p:sldId id="1459" r:id="rId80"/>
    <p:sldId id="1515" r:id="rId81"/>
    <p:sldId id="1460" r:id="rId82"/>
    <p:sldId id="1461" r:id="rId83"/>
    <p:sldId id="1462" r:id="rId84"/>
    <p:sldId id="1458" r:id="rId85"/>
    <p:sldId id="1463" r:id="rId86"/>
    <p:sldId id="1464" r:id="rId87"/>
    <p:sldId id="1465" r:id="rId88"/>
    <p:sldId id="1466" r:id="rId89"/>
    <p:sldId id="1516" r:id="rId90"/>
    <p:sldId id="1467" r:id="rId91"/>
    <p:sldId id="1469" r:id="rId92"/>
    <p:sldId id="1468" r:id="rId93"/>
    <p:sldId id="1517" r:id="rId94"/>
    <p:sldId id="1470" r:id="rId95"/>
    <p:sldId id="1471" r:id="rId96"/>
    <p:sldId id="1518" r:id="rId97"/>
    <p:sldId id="1472" r:id="rId98"/>
    <p:sldId id="1473" r:id="rId99"/>
    <p:sldId id="1381" r:id="rId100"/>
    <p:sldId id="1389" r:id="rId101"/>
    <p:sldId id="1474" r:id="rId102"/>
    <p:sldId id="1475" r:id="rId103"/>
    <p:sldId id="1476" r:id="rId104"/>
    <p:sldId id="1478" r:id="rId105"/>
    <p:sldId id="1364" r:id="rId106"/>
    <p:sldId id="1479" r:id="rId107"/>
    <p:sldId id="1480" r:id="rId108"/>
    <p:sldId id="1481" r:id="rId109"/>
    <p:sldId id="1483" r:id="rId110"/>
    <p:sldId id="1456" r:id="rId111"/>
    <p:sldId id="1494" r:id="rId112"/>
    <p:sldId id="1372" r:id="rId113"/>
    <p:sldId id="1484" r:id="rId114"/>
    <p:sldId id="1374" r:id="rId115"/>
    <p:sldId id="1495" r:id="rId116"/>
    <p:sldId id="1377" r:id="rId117"/>
    <p:sldId id="1485" r:id="rId118"/>
    <p:sldId id="1486" r:id="rId119"/>
    <p:sldId id="1519" r:id="rId120"/>
    <p:sldId id="1487" r:id="rId121"/>
    <p:sldId id="1488" r:id="rId122"/>
    <p:sldId id="1520" r:id="rId123"/>
    <p:sldId id="1489" r:id="rId124"/>
    <p:sldId id="1490" r:id="rId125"/>
    <p:sldId id="1491" r:id="rId126"/>
    <p:sldId id="1493" r:id="rId127"/>
    <p:sldId id="1492" r:id="rId128"/>
    <p:sldId id="1496" r:id="rId129"/>
    <p:sldId id="1497" r:id="rId130"/>
    <p:sldId id="1499" r:id="rId131"/>
    <p:sldId id="1500" r:id="rId132"/>
    <p:sldId id="1501" r:id="rId133"/>
    <p:sldId id="1502" r:id="rId134"/>
    <p:sldId id="1503" r:id="rId135"/>
    <p:sldId id="1504" r:id="rId136"/>
    <p:sldId id="1508" r:id="rId137"/>
    <p:sldId id="1510" r:id="rId138"/>
    <p:sldId id="1509" r:id="rId139"/>
    <p:sldId id="1511" r:id="rId140"/>
    <p:sldId id="1512" r:id="rId141"/>
    <p:sldId id="1505" r:id="rId142"/>
    <p:sldId id="1507" r:id="rId143"/>
    <p:sldId id="1396" r:id="rId144"/>
    <p:sldId id="1513" r:id="rId145"/>
    <p:sldId id="1252" r:id="rId146"/>
    <p:sldId id="326" r:id="rId147"/>
  </p:sldIdLst>
  <p:sldSz cx="12190413"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937" userDrawn="1">
          <p15:clr>
            <a:srgbClr val="A4A3A4"/>
          </p15:clr>
        </p15:guide>
        <p15:guide id="3" pos="65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rd" initials="W用" lastIdx="1" clrIdx="0">
    <p:extLst>
      <p:ext uri="{19B8F6BF-5375-455C-9EA6-DF929625EA0E}">
        <p15:presenceInfo xmlns:p15="http://schemas.microsoft.com/office/powerpoint/2012/main" userId="z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9B2"/>
    <a:srgbClr val="1369B3"/>
    <a:srgbClr val="595959"/>
    <a:srgbClr val="FF0000"/>
    <a:srgbClr val="B2B2B2"/>
    <a:srgbClr val="F2F2F2"/>
    <a:srgbClr val="FFFFFF"/>
    <a:srgbClr val="EBAD13"/>
    <a:srgbClr val="BBBBBB"/>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89369" autoAdjust="0"/>
  </p:normalViewPr>
  <p:slideViewPr>
    <p:cSldViewPr>
      <p:cViewPr varScale="1">
        <p:scale>
          <a:sx n="112" d="100"/>
          <a:sy n="112" d="100"/>
        </p:scale>
        <p:origin x="792" y="108"/>
      </p:cViewPr>
      <p:guideLst>
        <p:guide orient="horz" pos="1480"/>
        <p:guide pos="937"/>
        <p:guide pos="656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handoutMaster" Target="handoutMasters/handoutMaster1.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2022/10/28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3204363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2022/10/28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3934185211"/>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130742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30988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161662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15418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这张图是否正确？</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122850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这张图是否正确？</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15887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extLst>
      <p:ext uri="{BB962C8B-B14F-4D97-AF65-F5344CB8AC3E}">
        <p14:creationId xmlns:p14="http://schemas.microsoft.com/office/powerpoint/2010/main" val="80266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45027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extLst>
      <p:ext uri="{BB962C8B-B14F-4D97-AF65-F5344CB8AC3E}">
        <p14:creationId xmlns:p14="http://schemas.microsoft.com/office/powerpoint/2010/main" val="2119571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这张图是否正确？</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extLst>
      <p:ext uri="{BB962C8B-B14F-4D97-AF65-F5344CB8AC3E}">
        <p14:creationId xmlns:p14="http://schemas.microsoft.com/office/powerpoint/2010/main" val="210630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extLst>
      <p:ext uri="{BB962C8B-B14F-4D97-AF65-F5344CB8AC3E}">
        <p14:creationId xmlns:p14="http://schemas.microsoft.com/office/powerpoint/2010/main" val="28145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66162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extLst>
      <p:ext uri="{BB962C8B-B14F-4D97-AF65-F5344CB8AC3E}">
        <p14:creationId xmlns:p14="http://schemas.microsoft.com/office/powerpoint/2010/main" val="277396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35</a:t>
            </a:fld>
            <a:endParaRPr lang="zh-CN" altLang="en-US"/>
          </a:p>
        </p:txBody>
      </p:sp>
    </p:spTree>
    <p:extLst>
      <p:ext uri="{BB962C8B-B14F-4D97-AF65-F5344CB8AC3E}">
        <p14:creationId xmlns:p14="http://schemas.microsoft.com/office/powerpoint/2010/main" val="428033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extLst>
      <p:ext uri="{BB962C8B-B14F-4D97-AF65-F5344CB8AC3E}">
        <p14:creationId xmlns:p14="http://schemas.microsoft.com/office/powerpoint/2010/main" val="1222340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extLst>
      <p:ext uri="{BB962C8B-B14F-4D97-AF65-F5344CB8AC3E}">
        <p14:creationId xmlns:p14="http://schemas.microsoft.com/office/powerpoint/2010/main" val="3157630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extLst>
      <p:ext uri="{BB962C8B-B14F-4D97-AF65-F5344CB8AC3E}">
        <p14:creationId xmlns:p14="http://schemas.microsoft.com/office/powerpoint/2010/main" val="3929454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52</a:t>
            </a:fld>
            <a:endParaRPr lang="zh-CN" altLang="en-US"/>
          </a:p>
        </p:txBody>
      </p:sp>
    </p:spTree>
    <p:extLst>
      <p:ext uri="{BB962C8B-B14F-4D97-AF65-F5344CB8AC3E}">
        <p14:creationId xmlns:p14="http://schemas.microsoft.com/office/powerpoint/2010/main" val="333957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54</a:t>
            </a:fld>
            <a:endParaRPr lang="zh-CN" altLang="en-US"/>
          </a:p>
        </p:txBody>
      </p:sp>
    </p:spTree>
    <p:extLst>
      <p:ext uri="{BB962C8B-B14F-4D97-AF65-F5344CB8AC3E}">
        <p14:creationId xmlns:p14="http://schemas.microsoft.com/office/powerpoint/2010/main" val="3147835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58</a:t>
            </a:fld>
            <a:endParaRPr lang="zh-CN" altLang="en-US"/>
          </a:p>
        </p:txBody>
      </p:sp>
    </p:spTree>
    <p:extLst>
      <p:ext uri="{BB962C8B-B14F-4D97-AF65-F5344CB8AC3E}">
        <p14:creationId xmlns:p14="http://schemas.microsoft.com/office/powerpoint/2010/main" val="1193816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59</a:t>
            </a:fld>
            <a:endParaRPr lang="zh-CN" altLang="en-US"/>
          </a:p>
        </p:txBody>
      </p:sp>
    </p:spTree>
    <p:extLst>
      <p:ext uri="{BB962C8B-B14F-4D97-AF65-F5344CB8AC3E}">
        <p14:creationId xmlns:p14="http://schemas.microsoft.com/office/powerpoint/2010/main" val="3172180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65</a:t>
            </a:fld>
            <a:endParaRPr lang="zh-CN" altLang="en-US"/>
          </a:p>
        </p:txBody>
      </p:sp>
    </p:spTree>
    <p:extLst>
      <p:ext uri="{BB962C8B-B14F-4D97-AF65-F5344CB8AC3E}">
        <p14:creationId xmlns:p14="http://schemas.microsoft.com/office/powerpoint/2010/main" val="28916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1321604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67</a:t>
            </a:fld>
            <a:endParaRPr lang="zh-CN" altLang="en-US"/>
          </a:p>
        </p:txBody>
      </p:sp>
    </p:spTree>
    <p:extLst>
      <p:ext uri="{BB962C8B-B14F-4D97-AF65-F5344CB8AC3E}">
        <p14:creationId xmlns:p14="http://schemas.microsoft.com/office/powerpoint/2010/main" val="1474378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68</a:t>
            </a:fld>
            <a:endParaRPr lang="zh-CN" altLang="en-US"/>
          </a:p>
        </p:txBody>
      </p:sp>
    </p:spTree>
    <p:extLst>
      <p:ext uri="{BB962C8B-B14F-4D97-AF65-F5344CB8AC3E}">
        <p14:creationId xmlns:p14="http://schemas.microsoft.com/office/powerpoint/2010/main" val="3368627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69</a:t>
            </a:fld>
            <a:endParaRPr lang="zh-CN" altLang="en-US"/>
          </a:p>
        </p:txBody>
      </p:sp>
    </p:spTree>
    <p:extLst>
      <p:ext uri="{BB962C8B-B14F-4D97-AF65-F5344CB8AC3E}">
        <p14:creationId xmlns:p14="http://schemas.microsoft.com/office/powerpoint/2010/main" val="2778210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71</a:t>
            </a:fld>
            <a:endParaRPr lang="zh-CN" altLang="en-US"/>
          </a:p>
        </p:txBody>
      </p:sp>
    </p:spTree>
    <p:extLst>
      <p:ext uri="{BB962C8B-B14F-4D97-AF65-F5344CB8AC3E}">
        <p14:creationId xmlns:p14="http://schemas.microsoft.com/office/powerpoint/2010/main" val="58402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73</a:t>
            </a:fld>
            <a:endParaRPr lang="zh-CN" altLang="en-US"/>
          </a:p>
        </p:txBody>
      </p:sp>
    </p:spTree>
    <p:extLst>
      <p:ext uri="{BB962C8B-B14F-4D97-AF65-F5344CB8AC3E}">
        <p14:creationId xmlns:p14="http://schemas.microsoft.com/office/powerpoint/2010/main" val="3595613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74</a:t>
            </a:fld>
            <a:endParaRPr lang="zh-CN" altLang="en-US"/>
          </a:p>
        </p:txBody>
      </p:sp>
    </p:spTree>
    <p:extLst>
      <p:ext uri="{BB962C8B-B14F-4D97-AF65-F5344CB8AC3E}">
        <p14:creationId xmlns:p14="http://schemas.microsoft.com/office/powerpoint/2010/main" val="28913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79</a:t>
            </a:fld>
            <a:endParaRPr lang="zh-CN" altLang="en-US"/>
          </a:p>
        </p:txBody>
      </p:sp>
    </p:spTree>
    <p:extLst>
      <p:ext uri="{BB962C8B-B14F-4D97-AF65-F5344CB8AC3E}">
        <p14:creationId xmlns:p14="http://schemas.microsoft.com/office/powerpoint/2010/main" val="2313895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88</a:t>
            </a:fld>
            <a:endParaRPr lang="zh-CN" altLang="en-US"/>
          </a:p>
        </p:txBody>
      </p:sp>
    </p:spTree>
    <p:extLst>
      <p:ext uri="{BB962C8B-B14F-4D97-AF65-F5344CB8AC3E}">
        <p14:creationId xmlns:p14="http://schemas.microsoft.com/office/powerpoint/2010/main" val="4076223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92</a:t>
            </a:fld>
            <a:endParaRPr lang="zh-CN" altLang="en-US"/>
          </a:p>
        </p:txBody>
      </p:sp>
    </p:spTree>
    <p:extLst>
      <p:ext uri="{BB962C8B-B14F-4D97-AF65-F5344CB8AC3E}">
        <p14:creationId xmlns:p14="http://schemas.microsoft.com/office/powerpoint/2010/main" val="1575630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95</a:t>
            </a:fld>
            <a:endParaRPr lang="zh-CN" altLang="en-US"/>
          </a:p>
        </p:txBody>
      </p:sp>
    </p:spTree>
    <p:extLst>
      <p:ext uri="{BB962C8B-B14F-4D97-AF65-F5344CB8AC3E}">
        <p14:creationId xmlns:p14="http://schemas.microsoft.com/office/powerpoint/2010/main" val="81679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1320592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98</a:t>
            </a:fld>
            <a:endParaRPr lang="zh-CN" altLang="en-US"/>
          </a:p>
        </p:txBody>
      </p:sp>
    </p:spTree>
    <p:extLst>
      <p:ext uri="{BB962C8B-B14F-4D97-AF65-F5344CB8AC3E}">
        <p14:creationId xmlns:p14="http://schemas.microsoft.com/office/powerpoint/2010/main" val="1311796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99</a:t>
            </a:fld>
            <a:endParaRPr lang="zh-CN" altLang="en-US"/>
          </a:p>
        </p:txBody>
      </p:sp>
    </p:spTree>
    <p:extLst>
      <p:ext uri="{BB962C8B-B14F-4D97-AF65-F5344CB8AC3E}">
        <p14:creationId xmlns:p14="http://schemas.microsoft.com/office/powerpoint/2010/main" val="582874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101</a:t>
            </a:fld>
            <a:endParaRPr lang="zh-CN" altLang="en-US"/>
          </a:p>
        </p:txBody>
      </p:sp>
    </p:spTree>
    <p:extLst>
      <p:ext uri="{BB962C8B-B14F-4D97-AF65-F5344CB8AC3E}">
        <p14:creationId xmlns:p14="http://schemas.microsoft.com/office/powerpoint/2010/main" val="1091887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103</a:t>
            </a:fld>
            <a:endParaRPr lang="zh-CN" altLang="en-US"/>
          </a:p>
        </p:txBody>
      </p:sp>
    </p:spTree>
    <p:extLst>
      <p:ext uri="{BB962C8B-B14F-4D97-AF65-F5344CB8AC3E}">
        <p14:creationId xmlns:p14="http://schemas.microsoft.com/office/powerpoint/2010/main" val="3070475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104</a:t>
            </a:fld>
            <a:endParaRPr lang="zh-CN" altLang="en-US"/>
          </a:p>
        </p:txBody>
      </p:sp>
    </p:spTree>
    <p:extLst>
      <p:ext uri="{BB962C8B-B14F-4D97-AF65-F5344CB8AC3E}">
        <p14:creationId xmlns:p14="http://schemas.microsoft.com/office/powerpoint/2010/main" val="4184724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105</a:t>
            </a:fld>
            <a:endParaRPr lang="zh-CN" altLang="en-US"/>
          </a:p>
        </p:txBody>
      </p:sp>
    </p:spTree>
    <p:extLst>
      <p:ext uri="{BB962C8B-B14F-4D97-AF65-F5344CB8AC3E}">
        <p14:creationId xmlns:p14="http://schemas.microsoft.com/office/powerpoint/2010/main" val="4135187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107</a:t>
            </a:fld>
            <a:endParaRPr lang="zh-CN" altLang="en-US"/>
          </a:p>
        </p:txBody>
      </p:sp>
    </p:spTree>
    <p:extLst>
      <p:ext uri="{BB962C8B-B14F-4D97-AF65-F5344CB8AC3E}">
        <p14:creationId xmlns:p14="http://schemas.microsoft.com/office/powerpoint/2010/main" val="1805802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108</a:t>
            </a:fld>
            <a:endParaRPr lang="zh-CN" altLang="en-US"/>
          </a:p>
        </p:txBody>
      </p:sp>
    </p:spTree>
    <p:extLst>
      <p:ext uri="{BB962C8B-B14F-4D97-AF65-F5344CB8AC3E}">
        <p14:creationId xmlns:p14="http://schemas.microsoft.com/office/powerpoint/2010/main" val="4041399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109</a:t>
            </a:fld>
            <a:endParaRPr lang="zh-CN" altLang="en-US"/>
          </a:p>
        </p:txBody>
      </p:sp>
    </p:spTree>
    <p:extLst>
      <p:ext uri="{BB962C8B-B14F-4D97-AF65-F5344CB8AC3E}">
        <p14:creationId xmlns:p14="http://schemas.microsoft.com/office/powerpoint/2010/main" val="1540964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110</a:t>
            </a:fld>
            <a:endParaRPr lang="zh-CN" altLang="en-US"/>
          </a:p>
        </p:txBody>
      </p:sp>
    </p:spTree>
    <p:extLst>
      <p:ext uri="{BB962C8B-B14F-4D97-AF65-F5344CB8AC3E}">
        <p14:creationId xmlns:p14="http://schemas.microsoft.com/office/powerpoint/2010/main" val="86736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1251122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111</a:t>
            </a:fld>
            <a:endParaRPr lang="zh-CN" altLang="en-US"/>
          </a:p>
        </p:txBody>
      </p:sp>
    </p:spTree>
    <p:extLst>
      <p:ext uri="{BB962C8B-B14F-4D97-AF65-F5344CB8AC3E}">
        <p14:creationId xmlns:p14="http://schemas.microsoft.com/office/powerpoint/2010/main" val="165158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113</a:t>
            </a:fld>
            <a:endParaRPr lang="zh-CN" altLang="en-US"/>
          </a:p>
        </p:txBody>
      </p:sp>
    </p:spTree>
    <p:extLst>
      <p:ext uri="{BB962C8B-B14F-4D97-AF65-F5344CB8AC3E}">
        <p14:creationId xmlns:p14="http://schemas.microsoft.com/office/powerpoint/2010/main" val="3440317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114</a:t>
            </a:fld>
            <a:endParaRPr lang="zh-CN" altLang="en-US"/>
          </a:p>
        </p:txBody>
      </p:sp>
    </p:spTree>
    <p:extLst>
      <p:ext uri="{BB962C8B-B14F-4D97-AF65-F5344CB8AC3E}">
        <p14:creationId xmlns:p14="http://schemas.microsoft.com/office/powerpoint/2010/main" val="3544553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115</a:t>
            </a:fld>
            <a:endParaRPr lang="zh-CN" altLang="en-US"/>
          </a:p>
        </p:txBody>
      </p:sp>
    </p:spTree>
    <p:extLst>
      <p:ext uri="{BB962C8B-B14F-4D97-AF65-F5344CB8AC3E}">
        <p14:creationId xmlns:p14="http://schemas.microsoft.com/office/powerpoint/2010/main" val="22614788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116</a:t>
            </a:fld>
            <a:endParaRPr lang="zh-CN" altLang="en-US"/>
          </a:p>
        </p:txBody>
      </p:sp>
    </p:spTree>
    <p:extLst>
      <p:ext uri="{BB962C8B-B14F-4D97-AF65-F5344CB8AC3E}">
        <p14:creationId xmlns:p14="http://schemas.microsoft.com/office/powerpoint/2010/main" val="737599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117</a:t>
            </a:fld>
            <a:endParaRPr lang="zh-CN" altLang="en-US"/>
          </a:p>
        </p:txBody>
      </p:sp>
    </p:spTree>
    <p:extLst>
      <p:ext uri="{BB962C8B-B14F-4D97-AF65-F5344CB8AC3E}">
        <p14:creationId xmlns:p14="http://schemas.microsoft.com/office/powerpoint/2010/main" val="3578537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118</a:t>
            </a:fld>
            <a:endParaRPr lang="zh-CN" altLang="en-US"/>
          </a:p>
        </p:txBody>
      </p:sp>
    </p:spTree>
    <p:extLst>
      <p:ext uri="{BB962C8B-B14F-4D97-AF65-F5344CB8AC3E}">
        <p14:creationId xmlns:p14="http://schemas.microsoft.com/office/powerpoint/2010/main" val="1869886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119</a:t>
            </a:fld>
            <a:endParaRPr lang="zh-CN" altLang="en-US"/>
          </a:p>
        </p:txBody>
      </p:sp>
    </p:spTree>
    <p:extLst>
      <p:ext uri="{BB962C8B-B14F-4D97-AF65-F5344CB8AC3E}">
        <p14:creationId xmlns:p14="http://schemas.microsoft.com/office/powerpoint/2010/main" val="2668105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120</a:t>
            </a:fld>
            <a:endParaRPr lang="zh-CN" altLang="en-US"/>
          </a:p>
        </p:txBody>
      </p:sp>
    </p:spTree>
    <p:extLst>
      <p:ext uri="{BB962C8B-B14F-4D97-AF65-F5344CB8AC3E}">
        <p14:creationId xmlns:p14="http://schemas.microsoft.com/office/powerpoint/2010/main" val="2468581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121</a:t>
            </a:fld>
            <a:endParaRPr lang="zh-CN" altLang="en-US"/>
          </a:p>
        </p:txBody>
      </p:sp>
    </p:spTree>
    <p:extLst>
      <p:ext uri="{BB962C8B-B14F-4D97-AF65-F5344CB8AC3E}">
        <p14:creationId xmlns:p14="http://schemas.microsoft.com/office/powerpoint/2010/main" val="383002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27791727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122</a:t>
            </a:fld>
            <a:endParaRPr lang="zh-CN" altLang="en-US"/>
          </a:p>
        </p:txBody>
      </p:sp>
    </p:spTree>
    <p:extLst>
      <p:ext uri="{BB962C8B-B14F-4D97-AF65-F5344CB8AC3E}">
        <p14:creationId xmlns:p14="http://schemas.microsoft.com/office/powerpoint/2010/main" val="508333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123</a:t>
            </a:fld>
            <a:endParaRPr lang="zh-CN" altLang="en-US"/>
          </a:p>
        </p:txBody>
      </p:sp>
    </p:spTree>
    <p:extLst>
      <p:ext uri="{BB962C8B-B14F-4D97-AF65-F5344CB8AC3E}">
        <p14:creationId xmlns:p14="http://schemas.microsoft.com/office/powerpoint/2010/main" val="735149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124</a:t>
            </a:fld>
            <a:endParaRPr lang="zh-CN" altLang="en-US"/>
          </a:p>
        </p:txBody>
      </p:sp>
    </p:spTree>
    <p:extLst>
      <p:ext uri="{BB962C8B-B14F-4D97-AF65-F5344CB8AC3E}">
        <p14:creationId xmlns:p14="http://schemas.microsoft.com/office/powerpoint/2010/main" val="3186157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125</a:t>
            </a:fld>
            <a:endParaRPr lang="zh-CN" altLang="en-US"/>
          </a:p>
        </p:txBody>
      </p:sp>
    </p:spTree>
    <p:extLst>
      <p:ext uri="{BB962C8B-B14F-4D97-AF65-F5344CB8AC3E}">
        <p14:creationId xmlns:p14="http://schemas.microsoft.com/office/powerpoint/2010/main" val="1222494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126</a:t>
            </a:fld>
            <a:endParaRPr lang="zh-CN" altLang="en-US"/>
          </a:p>
        </p:txBody>
      </p:sp>
    </p:spTree>
    <p:extLst>
      <p:ext uri="{BB962C8B-B14F-4D97-AF65-F5344CB8AC3E}">
        <p14:creationId xmlns:p14="http://schemas.microsoft.com/office/powerpoint/2010/main" val="1886381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127</a:t>
            </a:fld>
            <a:endParaRPr lang="zh-CN" altLang="en-US"/>
          </a:p>
        </p:txBody>
      </p:sp>
    </p:spTree>
    <p:extLst>
      <p:ext uri="{BB962C8B-B14F-4D97-AF65-F5344CB8AC3E}">
        <p14:creationId xmlns:p14="http://schemas.microsoft.com/office/powerpoint/2010/main" val="12259254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129</a:t>
            </a:fld>
            <a:endParaRPr lang="zh-CN" altLang="en-US"/>
          </a:p>
        </p:txBody>
      </p:sp>
    </p:spTree>
    <p:extLst>
      <p:ext uri="{BB962C8B-B14F-4D97-AF65-F5344CB8AC3E}">
        <p14:creationId xmlns:p14="http://schemas.microsoft.com/office/powerpoint/2010/main" val="39589547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130</a:t>
            </a:fld>
            <a:endParaRPr lang="zh-CN" altLang="en-US"/>
          </a:p>
        </p:txBody>
      </p:sp>
    </p:spTree>
    <p:extLst>
      <p:ext uri="{BB962C8B-B14F-4D97-AF65-F5344CB8AC3E}">
        <p14:creationId xmlns:p14="http://schemas.microsoft.com/office/powerpoint/2010/main" val="3064326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131</a:t>
            </a:fld>
            <a:endParaRPr lang="zh-CN" altLang="en-US"/>
          </a:p>
        </p:txBody>
      </p:sp>
    </p:spTree>
    <p:extLst>
      <p:ext uri="{BB962C8B-B14F-4D97-AF65-F5344CB8AC3E}">
        <p14:creationId xmlns:p14="http://schemas.microsoft.com/office/powerpoint/2010/main" val="23733285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132</a:t>
            </a:fld>
            <a:endParaRPr lang="zh-CN" altLang="en-US"/>
          </a:p>
        </p:txBody>
      </p:sp>
    </p:spTree>
    <p:extLst>
      <p:ext uri="{BB962C8B-B14F-4D97-AF65-F5344CB8AC3E}">
        <p14:creationId xmlns:p14="http://schemas.microsoft.com/office/powerpoint/2010/main" val="31134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4144776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133</a:t>
            </a:fld>
            <a:endParaRPr lang="zh-CN" altLang="en-US"/>
          </a:p>
        </p:txBody>
      </p:sp>
    </p:spTree>
    <p:extLst>
      <p:ext uri="{BB962C8B-B14F-4D97-AF65-F5344CB8AC3E}">
        <p14:creationId xmlns:p14="http://schemas.microsoft.com/office/powerpoint/2010/main" val="283178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134</a:t>
            </a:fld>
            <a:endParaRPr lang="zh-CN" altLang="en-US"/>
          </a:p>
        </p:txBody>
      </p:sp>
    </p:spTree>
    <p:extLst>
      <p:ext uri="{BB962C8B-B14F-4D97-AF65-F5344CB8AC3E}">
        <p14:creationId xmlns:p14="http://schemas.microsoft.com/office/powerpoint/2010/main" val="19104341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135</a:t>
            </a:fld>
            <a:endParaRPr lang="zh-CN" altLang="en-US"/>
          </a:p>
        </p:txBody>
      </p:sp>
    </p:spTree>
    <p:extLst>
      <p:ext uri="{BB962C8B-B14F-4D97-AF65-F5344CB8AC3E}">
        <p14:creationId xmlns:p14="http://schemas.microsoft.com/office/powerpoint/2010/main" val="35726721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136</a:t>
            </a:fld>
            <a:endParaRPr lang="zh-CN" altLang="en-US"/>
          </a:p>
        </p:txBody>
      </p:sp>
    </p:spTree>
    <p:extLst>
      <p:ext uri="{BB962C8B-B14F-4D97-AF65-F5344CB8AC3E}">
        <p14:creationId xmlns:p14="http://schemas.microsoft.com/office/powerpoint/2010/main" val="2406472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137</a:t>
            </a:fld>
            <a:endParaRPr lang="zh-CN" altLang="en-US"/>
          </a:p>
        </p:txBody>
      </p:sp>
    </p:spTree>
    <p:extLst>
      <p:ext uri="{BB962C8B-B14F-4D97-AF65-F5344CB8AC3E}">
        <p14:creationId xmlns:p14="http://schemas.microsoft.com/office/powerpoint/2010/main" val="30183778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138</a:t>
            </a:fld>
            <a:endParaRPr lang="zh-CN" altLang="en-US"/>
          </a:p>
        </p:txBody>
      </p:sp>
    </p:spTree>
    <p:extLst>
      <p:ext uri="{BB962C8B-B14F-4D97-AF65-F5344CB8AC3E}">
        <p14:creationId xmlns:p14="http://schemas.microsoft.com/office/powerpoint/2010/main" val="15418039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139</a:t>
            </a:fld>
            <a:endParaRPr lang="zh-CN" altLang="en-US"/>
          </a:p>
        </p:txBody>
      </p:sp>
    </p:spTree>
    <p:extLst>
      <p:ext uri="{BB962C8B-B14F-4D97-AF65-F5344CB8AC3E}">
        <p14:creationId xmlns:p14="http://schemas.microsoft.com/office/powerpoint/2010/main" val="1144341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140</a:t>
            </a:fld>
            <a:endParaRPr lang="zh-CN" altLang="en-US"/>
          </a:p>
        </p:txBody>
      </p:sp>
    </p:spTree>
    <p:extLst>
      <p:ext uri="{BB962C8B-B14F-4D97-AF65-F5344CB8AC3E}">
        <p14:creationId xmlns:p14="http://schemas.microsoft.com/office/powerpoint/2010/main" val="26483671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145</a:t>
            </a:fld>
            <a:endParaRPr lang="zh-CN" altLang="en-US"/>
          </a:p>
        </p:txBody>
      </p:sp>
    </p:spTree>
    <p:extLst>
      <p:ext uri="{BB962C8B-B14F-4D97-AF65-F5344CB8AC3E}">
        <p14:creationId xmlns:p14="http://schemas.microsoft.com/office/powerpoint/2010/main" val="429290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99768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424551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777" y="2309308"/>
            <a:ext cx="10850541" cy="899333"/>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820" y="3566185"/>
            <a:ext cx="10850454" cy="801518"/>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1007304" y="834057"/>
            <a:ext cx="10463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15" y="390618"/>
            <a:ext cx="520428" cy="274702"/>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 name="TextBox 4"/>
          <p:cNvSpPr txBox="1"/>
          <p:nvPr userDrawn="1"/>
        </p:nvSpPr>
        <p:spPr>
          <a:xfrm>
            <a:off x="305731" y="6526138"/>
            <a:ext cx="2909155" cy="276999"/>
          </a:xfrm>
          <a:prstGeom prst="rect">
            <a:avLst/>
          </a:prstGeom>
          <a:noFill/>
        </p:spPr>
        <p:txBody>
          <a:bodyPr wrap="square" rtlCol="0">
            <a:spAutoFit/>
          </a:bodyPr>
          <a:lstStyle/>
          <a:p>
            <a:r>
              <a:rPr lang="en-US" altLang="zh-CN" sz="1200" b="0" dirty="0" err="1">
                <a:solidFill>
                  <a:srgbClr val="595959"/>
                </a:solidFill>
                <a:latin typeface="微软雅黑" panose="020B0503020204020204" pitchFamily="34" charset="-122"/>
                <a:ea typeface="微软雅黑" panose="020B0503020204020204" pitchFamily="34" charset="-122"/>
              </a:rPr>
              <a:t>yx.ityxb.com</a:t>
            </a:r>
            <a:endParaRPr lang="zh-CN" altLang="en-US" sz="1200" b="0" dirty="0">
              <a:solidFill>
                <a:srgbClr val="595959"/>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6794447"/>
            <a:ext cx="10631710" cy="84639"/>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0703717" y="6794446"/>
            <a:ext cx="1486695" cy="846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42F652BD-78F8-4263-B0C9-1157D4F9FB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3518" y="294845"/>
            <a:ext cx="2595061" cy="40505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2"/>
            <a:ext cx="10361851" cy="1362390"/>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等腰三角形 7"/>
          <p:cNvSpPr/>
          <p:nvPr userDrawn="1"/>
        </p:nvSpPr>
        <p:spPr>
          <a:xfrm flipH="1" flipV="1">
            <a:off x="-767029" y="-29126"/>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flipH="1" flipV="1">
            <a:off x="1413539" y="0"/>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a:off x="6085438" y="4298493"/>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693670"/>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userDrawn="1"/>
        </p:nvSpPr>
        <p:spPr>
          <a:xfrm>
            <a:off x="9998623" y="3693670"/>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F1137BB1-9F5B-4D4F-9A56-B2F02308C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8890" y="5045086"/>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cxnSp>
        <p:nvCxnSpPr>
          <p:cNvPr id="8" name="直接连接符 7"/>
          <p:cNvCxnSpPr/>
          <p:nvPr userDrawn="1"/>
        </p:nvCxnSpPr>
        <p:spPr>
          <a:xfrm>
            <a:off x="984634" y="1413103"/>
            <a:ext cx="101984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607120" y="654595"/>
            <a:ext cx="575989" cy="577246"/>
            <a:chOff x="6084168" y="1274820"/>
            <a:chExt cx="432048" cy="432834"/>
          </a:xfrm>
        </p:grpSpPr>
        <p:sp>
          <p:nvSpPr>
            <p:cNvPr id="10"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8879153" y="655120"/>
            <a:ext cx="575989" cy="576197"/>
            <a:chOff x="4788024" y="1275213"/>
            <a:chExt cx="432048" cy="432048"/>
          </a:xfrm>
        </p:grpSpPr>
        <p:sp>
          <p:nvSpPr>
            <p:cNvPr id="1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5" name="组合 14"/>
          <p:cNvGrpSpPr/>
          <p:nvPr userDrawn="1"/>
        </p:nvGrpSpPr>
        <p:grpSpPr>
          <a:xfrm>
            <a:off x="9743137" y="654595"/>
            <a:ext cx="577036" cy="577246"/>
            <a:chOff x="5436096" y="1274820"/>
            <a:chExt cx="432833" cy="432834"/>
          </a:xfrm>
        </p:grpSpPr>
        <p:sp>
          <p:nvSpPr>
            <p:cNvPr id="1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8" name="组合 17"/>
          <p:cNvGrpSpPr/>
          <p:nvPr userDrawn="1"/>
        </p:nvGrpSpPr>
        <p:grpSpPr>
          <a:xfrm>
            <a:off x="7151187" y="654595"/>
            <a:ext cx="577036" cy="577246"/>
            <a:chOff x="3491880" y="1274820"/>
            <a:chExt cx="432833" cy="432834"/>
          </a:xfrm>
        </p:grpSpPr>
        <p:sp>
          <p:nvSpPr>
            <p:cNvPr id="19"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21" name="组合 20"/>
          <p:cNvGrpSpPr/>
          <p:nvPr userDrawn="1"/>
        </p:nvGrpSpPr>
        <p:grpSpPr>
          <a:xfrm>
            <a:off x="8015170" y="654595"/>
            <a:ext cx="577036" cy="577246"/>
            <a:chOff x="4139952" y="1274820"/>
            <a:chExt cx="432833" cy="432834"/>
          </a:xfrm>
        </p:grpSpPr>
        <p:sp>
          <p:nvSpPr>
            <p:cNvPr id="2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0" name="等腰三角形 39"/>
          <p:cNvSpPr/>
          <p:nvPr userDrawn="1"/>
        </p:nvSpPr>
        <p:spPr>
          <a:xfrm>
            <a:off x="7741543" y="3609725"/>
            <a:ext cx="6887119" cy="3248275"/>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H="1" flipV="1">
            <a:off x="-766394" y="-28491"/>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1414174" y="635"/>
            <a:ext cx="3825848" cy="1804442"/>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6086073" y="4299128"/>
            <a:ext cx="5426766" cy="2559507"/>
          </a:xfrm>
          <a:prstGeom prst="triangle">
            <a:avLst/>
          </a:prstGeom>
          <a:solidFill>
            <a:srgbClr val="E9EAE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2308773" y="3437345"/>
            <a:ext cx="7551038" cy="105497"/>
            <a:chOff x="2101845" y="3387257"/>
            <a:chExt cx="7551038" cy="105497"/>
          </a:xfrm>
        </p:grpSpPr>
        <p:cxnSp>
          <p:nvCxnSpPr>
            <p:cNvPr id="42" name="直接连接符 41"/>
            <p:cNvCxnSpPr/>
            <p:nvPr/>
          </p:nvCxnSpPr>
          <p:spPr>
            <a:xfrm>
              <a:off x="2369489" y="3440005"/>
              <a:ext cx="728339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01845" y="3387257"/>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userDrawn="1"/>
        </p:nvSpPr>
        <p:spPr>
          <a:xfrm>
            <a:off x="10011958" y="3437345"/>
            <a:ext cx="105497" cy="105497"/>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寄语(1)"/>
          <p:cNvPicPr>
            <a:picLocks noChangeAspect="1"/>
          </p:cNvPicPr>
          <p:nvPr userDrawn="1"/>
        </p:nvPicPr>
        <p:blipFill>
          <a:blip r:embed="rId2"/>
          <a:srcRect l="114" t="60287" r="-114" b="572"/>
          <a:stretch>
            <a:fillRect/>
          </a:stretch>
        </p:blipFill>
        <p:spPr>
          <a:xfrm>
            <a:off x="2480310" y="2508250"/>
            <a:ext cx="7532370" cy="1657985"/>
          </a:xfrm>
          <a:prstGeom prst="rect">
            <a:avLst/>
          </a:prstGeom>
        </p:spPr>
      </p:pic>
      <p:pic>
        <p:nvPicPr>
          <p:cNvPr id="16" name="图片 15">
            <a:extLst>
              <a:ext uri="{FF2B5EF4-FFF2-40B4-BE49-F238E27FC236}">
                <a16:creationId xmlns:a16="http://schemas.microsoft.com/office/drawing/2014/main" id="{DD30E425-C7EA-45F0-85AD-6C51CB843B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2998" y="3789834"/>
            <a:ext cx="3952633" cy="61695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39974" y="727845"/>
            <a:ext cx="3931306" cy="1115266"/>
          </a:xfrm>
        </p:spPr>
        <p:txBody>
          <a:bodyPr anchor="ctr" anchorCtr="0"/>
          <a:lstStyle>
            <a:lvl1pPr>
              <a:defRPr sz="3200">
                <a:latin typeface="+mn-ea"/>
                <a:ea typeface="+mn-ea"/>
              </a:defRPr>
            </a:lvl1pPr>
          </a:lstStyle>
          <a:p>
            <a:r>
              <a:rPr lang="zh-CN" altLang="en-US"/>
              <a:t>单击此处编辑标题</a:t>
            </a:r>
          </a:p>
        </p:txBody>
      </p:sp>
      <p:sp>
        <p:nvSpPr>
          <p:cNvPr id="6" name="内容占位符 5"/>
          <p:cNvSpPr>
            <a:spLocks noGrp="1"/>
          </p:cNvSpPr>
          <p:nvPr>
            <p:ph idx="1" hasCustomPrompt="1"/>
          </p:nvPr>
        </p:nvSpPr>
        <p:spPr>
          <a:xfrm>
            <a:off x="5137617" y="727845"/>
            <a:ext cx="6171235" cy="5404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a:t>单击此处编辑正文</a:t>
            </a:r>
          </a:p>
        </p:txBody>
      </p:sp>
      <p:sp>
        <p:nvSpPr>
          <p:cNvPr id="7" name="文本占位符 6"/>
          <p:cNvSpPr>
            <a:spLocks noGrp="1"/>
          </p:cNvSpPr>
          <p:nvPr>
            <p:ph type="body" sz="half" idx="2" hasCustomPrompt="1"/>
          </p:nvPr>
        </p:nvSpPr>
        <p:spPr>
          <a:xfrm>
            <a:off x="839974" y="2240060"/>
            <a:ext cx="3931306" cy="3892636"/>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单击此处编辑正文</a:t>
            </a:r>
          </a:p>
          <a:p>
            <a:pPr lvl="0"/>
            <a:r>
              <a:rPr lang="zh-CN" altLang="en-US">
                <a:sym typeface="+mn-ea"/>
              </a:rPr>
              <a:t>单击此处编辑正文</a:t>
            </a:r>
            <a:endParaRPr lang="zh-CN" altLang="en-US"/>
          </a:p>
          <a:p>
            <a:pPr lvl="0"/>
            <a:r>
              <a:rPr lang="zh-CN" altLang="en-US">
                <a:sym typeface="+mn-ea"/>
              </a:rPr>
              <a:t>单击此处编辑正文</a:t>
            </a:r>
            <a:endParaRPr lang="zh-CN" altLang="en-US"/>
          </a:p>
          <a:p>
            <a:pPr lvl="0"/>
            <a:r>
              <a:rPr lang="zh-CN" altLang="en-US">
                <a:sym typeface="+mn-ea"/>
              </a:rPr>
              <a:t>单击此处编辑正文</a:t>
            </a:r>
          </a:p>
          <a:p>
            <a:pPr lvl="0"/>
            <a:r>
              <a:rPr lang="zh-CN" altLang="en-US">
                <a:sym typeface="+mn-ea"/>
              </a:rPr>
              <a:t>单击此处编辑正文</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820" y="5606183"/>
            <a:ext cx="10850454" cy="558268"/>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820" y="641469"/>
            <a:ext cx="10850454" cy="4556969"/>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4539" cy="686943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22"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6787" y="565255"/>
            <a:ext cx="5399196" cy="57287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777" y="623706"/>
            <a:ext cx="10850541" cy="899333"/>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2" name="组合 41"/>
          <p:cNvGrpSpPr/>
          <p:nvPr userDrawn="1"/>
        </p:nvGrpSpPr>
        <p:grpSpPr>
          <a:xfrm>
            <a:off x="0" y="2202951"/>
            <a:ext cx="12190413" cy="2420263"/>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矩形 45"/>
            <p:cNvSpPr/>
            <p:nvPr/>
          </p:nvSpPr>
          <p:spPr>
            <a:xfrm>
              <a:off x="170694" y="261768"/>
              <a:ext cx="3936004" cy="611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文本框 6"/>
            <p:cNvSpPr txBox="1"/>
            <p:nvPr/>
          </p:nvSpPr>
          <p:spPr>
            <a:xfrm>
              <a:off x="619911" y="284178"/>
              <a:ext cx="650908" cy="553578"/>
            </a:xfrm>
            <a:prstGeom prst="rect">
              <a:avLst/>
            </a:prstGeom>
            <a:noFill/>
          </p:spPr>
          <p:txBody>
            <a:bodyPr wrap="square" lIns="68580" tIns="34290" rIns="68580" bIns="34290" rtlCol="0">
              <a:spAutoFit/>
            </a:bodyPr>
            <a:lstStyle/>
            <a:p>
              <a:endParaRPr lang="zh-CN" altLang="en-US" sz="1070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userDrawn="1"/>
        </p:nvGrpSpPr>
        <p:grpSpPr>
          <a:xfrm>
            <a:off x="7919172" y="1700153"/>
            <a:ext cx="575989" cy="577246"/>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rgbClr val="1369B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8" name="组合 7"/>
          <p:cNvGrpSpPr/>
          <p:nvPr userDrawn="1"/>
        </p:nvGrpSpPr>
        <p:grpSpPr>
          <a:xfrm>
            <a:off x="6191205" y="1700678"/>
            <a:ext cx="575989" cy="576197"/>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9" name="组合 8"/>
          <p:cNvGrpSpPr/>
          <p:nvPr userDrawn="1"/>
        </p:nvGrpSpPr>
        <p:grpSpPr>
          <a:xfrm>
            <a:off x="7055189" y="1700153"/>
            <a:ext cx="577036" cy="577246"/>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0" name="组合 9"/>
          <p:cNvGrpSpPr/>
          <p:nvPr userDrawn="1"/>
        </p:nvGrpSpPr>
        <p:grpSpPr>
          <a:xfrm>
            <a:off x="4463238" y="1700153"/>
            <a:ext cx="577036" cy="577246"/>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rgbClr val="1369B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grpSp>
        <p:nvGrpSpPr>
          <p:cNvPr id="12" name="组合 11"/>
          <p:cNvGrpSpPr/>
          <p:nvPr userDrawn="1"/>
        </p:nvGrpSpPr>
        <p:grpSpPr>
          <a:xfrm>
            <a:off x="5327222" y="1700153"/>
            <a:ext cx="577036" cy="577246"/>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605" y="6351009"/>
            <a:ext cx="2699578" cy="316859"/>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2022/10/28</a:t>
            </a:fld>
            <a:endParaRPr lang="zh-CN" altLang="en-US"/>
          </a:p>
        </p:txBody>
      </p:sp>
      <p:sp>
        <p:nvSpPr>
          <p:cNvPr id="5" name="页脚占位符 4"/>
          <p:cNvSpPr>
            <a:spLocks noGrp="1"/>
          </p:cNvSpPr>
          <p:nvPr>
            <p:ph type="ftr" sz="quarter" idx="3"/>
          </p:nvPr>
        </p:nvSpPr>
        <p:spPr>
          <a:xfrm>
            <a:off x="4115357" y="6351009"/>
            <a:ext cx="3959381" cy="316859"/>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09254" y="6351009"/>
            <a:ext cx="2699578" cy="316859"/>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777" y="581333"/>
            <a:ext cx="10850541" cy="64812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820" y="1508404"/>
            <a:ext cx="10850454" cy="4750044"/>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530820CF-B880-4189-942D-D702A7CBA730}" type="datetimeFigureOut">
              <a:rPr lang="zh-CN" altLang="en-US" smtClean="0"/>
              <a:t>2022/10/28</a:t>
            </a:fld>
            <a:endParaRPr lang="zh-CN" altLang="en-US"/>
          </a:p>
        </p:txBody>
      </p:sp>
      <p:sp>
        <p:nvSpPr>
          <p:cNvPr id="5" name="页脚占位符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18"/>
          <p:cNvSpPr txBox="1"/>
          <p:nvPr/>
        </p:nvSpPr>
        <p:spPr>
          <a:xfrm>
            <a:off x="2037285" y="2637706"/>
            <a:ext cx="8657219" cy="923330"/>
          </a:xfrm>
          <a:prstGeom prst="rect">
            <a:avLst/>
          </a:prstGeom>
          <a:noFill/>
        </p:spPr>
        <p:txBody>
          <a:bodyPr wrap="square" rtlCol="0">
            <a:spAutoFit/>
          </a:bodyPr>
          <a:lstStyle/>
          <a:p>
            <a:pPr algn="ctr"/>
            <a:r>
              <a:rPr lang="zh-CN" altLang="en-US" sz="5400" dirty="0" smtClean="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第</a:t>
            </a:r>
            <a:r>
              <a:rPr lang="en-US" altLang="zh-CN" sz="5400" dirty="0" smtClean="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5</a:t>
            </a:r>
            <a:r>
              <a:rPr lang="zh-CN" altLang="en-US" sz="5400" dirty="0" smtClean="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章 </a:t>
            </a:r>
            <a:r>
              <a:rPr lang="zh-CN" altLang="en-US"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rPr>
              <a:t>对象</a:t>
            </a:r>
            <a:endParaRPr lang="en-US" altLang="zh-CN" sz="5400" dirty="0">
              <a:solidFill>
                <a:srgbClr val="1369B2"/>
              </a:solidFill>
              <a:latin typeface="微软雅黑" panose="020B0503020204020204" pitchFamily="34" charset="-122"/>
              <a:ea typeface="微软雅黑" panose="020B0503020204020204" pitchFamily="34" charset="-122"/>
              <a:cs typeface="微软雅黑" panose="020B0503020204020204" pitchFamily="34" charset="-122"/>
              <a:sym typeface="思源黑体 CN Medium" panose="020B0600000000000000" pitchFamily="34" charset="-122"/>
            </a:endParaRPr>
          </a:p>
        </p:txBody>
      </p:sp>
      <p:sp>
        <p:nvSpPr>
          <p:cNvPr id="6" name="Rectangle 4"/>
          <p:cNvSpPr txBox="1">
            <a:spLocks noChangeArrowheads="1"/>
          </p:cNvSpPr>
          <p:nvPr/>
        </p:nvSpPr>
        <p:spPr>
          <a:xfrm>
            <a:off x="3718942" y="3861842"/>
            <a:ext cx="6336704" cy="430530"/>
          </a:xfrm>
          <a:prstGeom prst="rect">
            <a:avLst/>
          </a:prstGeom>
        </p:spPr>
        <p:txBody>
          <a:bodyPr vert="horz" lIns="121917" tIns="60958" rIns="121917" bIns="60958"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《JavaScript</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前端开发案例教程（第</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2</a:t>
            </a:r>
            <a:r>
              <a:rPr lang="zh-CN" altLang="en-US" sz="2400" dirty="0">
                <a:solidFill>
                  <a:srgbClr val="595959"/>
                </a:solidFill>
                <a:latin typeface="微软雅黑" panose="020B0503020204020204" pitchFamily="34" charset="-122"/>
                <a:ea typeface="微软雅黑" panose="020B0503020204020204" pitchFamily="34" charset="-122"/>
                <a:cs typeface="+mn-ea"/>
                <a:sym typeface="+mn-lt"/>
              </a:rPr>
              <a:t>版）</a:t>
            </a:r>
            <a:r>
              <a:rPr lang="en-US" altLang="zh-CN" sz="2400" dirty="0">
                <a:solidFill>
                  <a:srgbClr val="595959"/>
                </a:solidFill>
                <a:latin typeface="微软雅黑" panose="020B0503020204020204" pitchFamily="34" charset="-122"/>
                <a:ea typeface="微软雅黑" panose="020B0503020204020204" pitchFamily="34" charset="-122"/>
                <a:cs typeface="+mn-ea"/>
                <a:sym typeface="+mn-lt"/>
              </a:rPr>
              <a:t>》</a:t>
            </a:r>
            <a:endParaRPr lang="zh-CN" altLang="en-US" sz="2400" dirty="0">
              <a:solidFill>
                <a:srgbClr val="595959"/>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5">
            <a:extLst>
              <a:ext uri="{FF2B5EF4-FFF2-40B4-BE49-F238E27FC236}">
                <a16:creationId xmlns:a16="http://schemas.microsoft.com/office/drawing/2014/main" id="{270982CC-5E33-47B6-B7C4-2203BA045E01}"/>
              </a:ext>
            </a:extLst>
          </p:cNvPr>
          <p:cNvSpPr/>
          <p:nvPr/>
        </p:nvSpPr>
        <p:spPr>
          <a:xfrm>
            <a:off x="1702718" y="1168400"/>
            <a:ext cx="5239548" cy="2621434"/>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en-US" altLang="zh-CN" sz="800" dirty="0">
              <a:latin typeface="微软雅黑" panose="020B0503020204020204" pitchFamily="34" charset="-122"/>
              <a:ea typeface="微软雅黑" panose="020B0503020204020204" pitchFamily="34" charset="-122"/>
            </a:endParaRPr>
          </a:p>
          <a:p>
            <a:pPr algn="ctr">
              <a:lnSpc>
                <a:spcPct val="120000"/>
              </a:lnSpc>
            </a:pPr>
            <a:endParaRPr kumimoji="1" lang="en-US" altLang="zh-CN" sz="1800" dirty="0" smtClean="0">
              <a:latin typeface="微软雅黑" panose="020B0503020204020204" pitchFamily="34" charset="-122"/>
              <a:ea typeface="微软雅黑" panose="020B0503020204020204" pitchFamily="34" charset="-122"/>
            </a:endParaRPr>
          </a:p>
          <a:p>
            <a:pPr algn="ctr">
              <a:lnSpc>
                <a:spcPct val="120000"/>
              </a:lnSpc>
            </a:pPr>
            <a:r>
              <a:rPr kumimoji="1" lang="zh-CN" altLang="en-US" sz="1800" dirty="0" smtClean="0">
                <a:latin typeface="微软雅黑" panose="020B0503020204020204" pitchFamily="34" charset="-122"/>
                <a:ea typeface="微软雅黑" panose="020B0503020204020204" pitchFamily="34" charset="-122"/>
              </a:rPr>
              <a:t>在现实生活中，有没有对象这个概念，怎么理解它呢？</a:t>
            </a:r>
          </a:p>
          <a:p>
            <a:pPr algn="ctr">
              <a:lnSpc>
                <a:spcPct val="120000"/>
              </a:lnSpc>
            </a:pPr>
            <a:endParaRPr kumimoji="1" lang="zh-CN" altLang="en-US" sz="1800" dirty="0">
              <a:latin typeface="微软雅黑" panose="020B0503020204020204" pitchFamily="34" charset="-122"/>
              <a:ea typeface="微软雅黑" panose="020B0503020204020204" pitchFamily="34" charset="-122"/>
            </a:endParaRPr>
          </a:p>
        </p:txBody>
      </p:sp>
      <p:pic>
        <p:nvPicPr>
          <p:cNvPr id="8"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初识对象</a:t>
            </a:r>
          </a:p>
        </p:txBody>
      </p:sp>
    </p:spTree>
    <p:extLst>
      <p:ext uri="{BB962C8B-B14F-4D97-AF65-F5344CB8AC3E}">
        <p14:creationId xmlns:p14="http://schemas.microsoft.com/office/powerpoint/2010/main" val="1348023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AB82E9C-6FA9-4993-9395-DF877E5768B8}"/>
              </a:ext>
            </a:extLst>
          </p:cNvPr>
          <p:cNvSpPr txBox="1"/>
          <p:nvPr/>
        </p:nvSpPr>
        <p:spPr>
          <a:xfrm>
            <a:off x="1143690" y="2151252"/>
            <a:ext cx="9856578" cy="3785652"/>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种方式</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instanceof</a:t>
            </a:r>
            <a:r>
              <a:rPr lang="en-US" altLang="zh-CN" sz="2000" dirty="0">
                <a:solidFill>
                  <a:srgbClr val="595959"/>
                </a:solidFill>
                <a:latin typeface="微软雅黑" panose="020B0503020204020204" pitchFamily="34" charset="-122"/>
                <a:ea typeface="微软雅黑" panose="020B0503020204020204" pitchFamily="34" charset="-122"/>
                <a:cs typeface="+mn-ea"/>
              </a:rPr>
              <a:t> Array);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true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instanceof</a:t>
            </a:r>
            <a:r>
              <a:rPr lang="en-US" altLang="zh-CN" sz="2000" dirty="0">
                <a:solidFill>
                  <a:srgbClr val="595959"/>
                </a:solidFill>
                <a:latin typeface="微软雅黑" panose="020B0503020204020204" pitchFamily="34" charset="-122"/>
                <a:ea typeface="微软雅黑" panose="020B0503020204020204" pitchFamily="34" charset="-122"/>
                <a:cs typeface="+mn-ea"/>
              </a:rPr>
              <a:t> Array);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false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种方式</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Array.isArray</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true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Array.isArray</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false</a:t>
            </a:r>
          </a:p>
        </p:txBody>
      </p:sp>
      <p:sp>
        <p:nvSpPr>
          <p:cNvPr id="6" name="文本框 5">
            <a:extLst>
              <a:ext uri="{FF2B5EF4-FFF2-40B4-BE49-F238E27FC236}">
                <a16:creationId xmlns:a16="http://schemas.microsoft.com/office/drawing/2014/main" id="{24050476-582B-401C-894A-12AF5EAC3665}"/>
              </a:ext>
            </a:extLst>
          </p:cNvPr>
          <p:cNvSpPr txBox="1"/>
          <p:nvPr/>
        </p:nvSpPr>
        <p:spPr>
          <a:xfrm>
            <a:off x="982638" y="981522"/>
            <a:ext cx="10657184" cy="961289"/>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数组类型检测有</a:t>
            </a:r>
            <a:r>
              <a:rPr lang="zh-CN" altLang="en-US" sz="2000" dirty="0">
                <a:solidFill>
                  <a:srgbClr val="1369B3"/>
                </a:solidFill>
                <a:latin typeface="微软雅黑" panose="020B0503020204020204" pitchFamily="34" charset="-122"/>
                <a:ea typeface="微软雅黑" panose="020B0503020204020204" pitchFamily="34" charset="-122"/>
                <a:cs typeface="+mn-ea"/>
              </a:rPr>
              <a:t>两种</a:t>
            </a:r>
            <a:r>
              <a:rPr lang="zh-CN" altLang="en-US" sz="2000" dirty="0">
                <a:solidFill>
                  <a:srgbClr val="595959"/>
                </a:solidFill>
                <a:latin typeface="微软雅黑" panose="020B0503020204020204" pitchFamily="34" charset="-122"/>
                <a:ea typeface="微软雅黑" panose="020B0503020204020204" pitchFamily="34" charset="-122"/>
                <a:cs typeface="+mn-ea"/>
              </a:rPr>
              <a:t>常用的方式，分别是使用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instanceof</a:t>
            </a:r>
            <a:r>
              <a:rPr lang="zh-CN" altLang="en-US" sz="2000" dirty="0">
                <a:solidFill>
                  <a:srgbClr val="1369B3"/>
                </a:solidFill>
                <a:latin typeface="微软雅黑" panose="020B0503020204020204" pitchFamily="34" charset="-122"/>
                <a:ea typeface="微软雅黑" panose="020B0503020204020204" pitchFamily="34" charset="-122"/>
                <a:cs typeface="+mn-ea"/>
              </a:rPr>
              <a:t>运算符</a:t>
            </a:r>
            <a:r>
              <a:rPr lang="zh-CN" altLang="en-US" sz="2000" dirty="0">
                <a:solidFill>
                  <a:srgbClr val="595959"/>
                </a:solidFill>
                <a:latin typeface="微软雅黑" panose="020B0503020204020204" pitchFamily="34" charset="-122"/>
                <a:ea typeface="微软雅黑" panose="020B0503020204020204" pitchFamily="34" charset="-122"/>
                <a:cs typeface="+mn-ea"/>
              </a:rPr>
              <a:t>和使用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Array.isArray</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，示例代码如下。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数组类型检测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89913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统计不及格学生的人数</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案例的开发，能够完成不及格人数的统计</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统计不及格学生的人数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0564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2F805317-5537-4BFD-B834-AB3E0AA92771}"/>
              </a:ext>
            </a:extLst>
          </p:cNvPr>
          <p:cNvSpPr/>
          <p:nvPr/>
        </p:nvSpPr>
        <p:spPr>
          <a:xfrm>
            <a:off x="1918742" y="1773610"/>
            <a:ext cx="8136904" cy="2736304"/>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9860435-F028-4B1F-9F18-2250A5673965}"/>
              </a:ext>
            </a:extLst>
          </p:cNvPr>
          <p:cNvSpPr/>
          <p:nvPr/>
        </p:nvSpPr>
        <p:spPr>
          <a:xfrm>
            <a:off x="3842380" y="1432936"/>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案例背景</a:t>
            </a:r>
            <a:endParaRPr lang="zh-CN" altLang="en-US"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731E0C61-9BD3-428B-8E32-FFFA696E99DF}"/>
              </a:ext>
            </a:extLst>
          </p:cNvPr>
          <p:cNvSpPr txBox="1"/>
          <p:nvPr/>
        </p:nvSpPr>
        <p:spPr>
          <a:xfrm>
            <a:off x="2271843" y="2205658"/>
            <a:ext cx="7567779" cy="1846146"/>
          </a:xfrm>
          <a:prstGeom prst="rect">
            <a:avLst/>
          </a:prstGeom>
          <a:noFill/>
        </p:spPr>
        <p:txBody>
          <a:bodyPr wrap="square" rtlCol="0">
            <a:spAutoFit/>
          </a:bodyPr>
          <a:lstStyle/>
          <a:p>
            <a:pPr>
              <a:lnSpc>
                <a:spcPct val="20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期末考试结束后，老师需要</a:t>
            </a:r>
            <a:r>
              <a:rPr lang="zh-CN" altLang="en-US" sz="2000" dirty="0">
                <a:solidFill>
                  <a:srgbClr val="1369B3"/>
                </a:solidFill>
                <a:latin typeface="微软雅黑" panose="020B0503020204020204" pitchFamily="34" charset="-122"/>
                <a:ea typeface="微软雅黑" panose="020B0503020204020204" pitchFamily="34" charset="-122"/>
                <a:cs typeface="+mn-ea"/>
              </a:rPr>
              <a:t>统计成绩不及格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的学生人数来</a:t>
            </a:r>
            <a:r>
              <a:rPr lang="zh-CN" altLang="en-US" sz="2000" dirty="0">
                <a:solidFill>
                  <a:srgbClr val="595959"/>
                </a:solidFill>
                <a:latin typeface="微软雅黑" panose="020B0503020204020204" pitchFamily="34" charset="-122"/>
                <a:ea typeface="微软雅黑" panose="020B0503020204020204" pitchFamily="34" charset="-122"/>
                <a:cs typeface="+mn-ea"/>
              </a:rPr>
              <a:t>检验这一阶段自己的教学质量以及学生的吸收程度，并且通过</a:t>
            </a:r>
            <a:r>
              <a:rPr lang="zh-CN" altLang="en-US" sz="2000" dirty="0">
                <a:solidFill>
                  <a:srgbClr val="1369B3"/>
                </a:solidFill>
                <a:latin typeface="微软雅黑" panose="020B0503020204020204" pitchFamily="34" charset="-122"/>
                <a:ea typeface="微软雅黑" panose="020B0503020204020204" pitchFamily="34" charset="-122"/>
                <a:cs typeface="+mn-ea"/>
              </a:rPr>
              <a:t>成绩</a:t>
            </a:r>
            <a:r>
              <a:rPr lang="zh-CN" altLang="en-US" sz="2000" dirty="0">
                <a:solidFill>
                  <a:srgbClr val="595959"/>
                </a:solidFill>
                <a:latin typeface="微软雅黑" panose="020B0503020204020204" pitchFamily="34" charset="-122"/>
                <a:ea typeface="微软雅黑" panose="020B0503020204020204" pitchFamily="34" charset="-122"/>
                <a:cs typeface="+mn-ea"/>
              </a:rPr>
              <a:t>来帮助同学们分析不及格的原因</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统计不及格学生的人数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89086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对角圆角 6">
            <a:extLst>
              <a:ext uri="{FF2B5EF4-FFF2-40B4-BE49-F238E27FC236}">
                <a16:creationId xmlns:a16="http://schemas.microsoft.com/office/drawing/2014/main" id="{2F805317-5537-4BFD-B834-AB3E0AA92771}"/>
              </a:ext>
            </a:extLst>
          </p:cNvPr>
          <p:cNvSpPr/>
          <p:nvPr/>
        </p:nvSpPr>
        <p:spPr>
          <a:xfrm>
            <a:off x="1414686" y="1629594"/>
            <a:ext cx="9217024" cy="3528392"/>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9860435-F028-4B1F-9F18-2250A5673965}"/>
              </a:ext>
            </a:extLst>
          </p:cNvPr>
          <p:cNvSpPr/>
          <p:nvPr/>
        </p:nvSpPr>
        <p:spPr>
          <a:xfrm>
            <a:off x="3893811" y="141357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案例实现思路</a:t>
            </a:r>
            <a:endParaRPr lang="zh-CN" altLang="en-US"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731E0C61-9BD3-428B-8E32-FFFA696E99DF}"/>
              </a:ext>
            </a:extLst>
          </p:cNvPr>
          <p:cNvSpPr txBox="1"/>
          <p:nvPr/>
        </p:nvSpPr>
        <p:spPr>
          <a:xfrm>
            <a:off x="1767787" y="2133650"/>
            <a:ext cx="8863923" cy="2554545"/>
          </a:xfrm>
          <a:prstGeom prst="rect">
            <a:avLst/>
          </a:prstGeom>
          <a:noFill/>
        </p:spPr>
        <p:txBody>
          <a:bodyPr wrap="square" rtlCol="0">
            <a:spAutoFit/>
          </a:bodyPr>
          <a:lstStyle/>
          <a:p>
            <a:pPr marL="342900" indent="-342900">
              <a:lnSpc>
                <a:spcPct val="20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首先</a:t>
            </a:r>
            <a:r>
              <a:rPr lang="zh-CN" altLang="en-US" sz="2000" dirty="0">
                <a:solidFill>
                  <a:srgbClr val="595959"/>
                </a:solidFill>
                <a:latin typeface="微软雅黑" panose="020B0503020204020204" pitchFamily="34" charset="-122"/>
                <a:ea typeface="微软雅黑" panose="020B0503020204020204" pitchFamily="34" charset="-122"/>
                <a:cs typeface="+mn-ea"/>
              </a:rPr>
              <a:t>将所有学生的成绩</a:t>
            </a:r>
            <a:r>
              <a:rPr lang="zh-CN" altLang="en-US" sz="2000" dirty="0">
                <a:solidFill>
                  <a:srgbClr val="1369B3"/>
                </a:solidFill>
                <a:latin typeface="微软雅黑" panose="020B0503020204020204" pitchFamily="34" charset="-122"/>
                <a:ea typeface="微软雅黑" panose="020B0503020204020204" pitchFamily="34" charset="-122"/>
                <a:cs typeface="+mn-ea"/>
              </a:rPr>
              <a:t>保存</a:t>
            </a:r>
            <a:r>
              <a:rPr lang="zh-CN" altLang="en-US" sz="2000" dirty="0">
                <a:solidFill>
                  <a:srgbClr val="595959"/>
                </a:solidFill>
                <a:latin typeface="微软雅黑" panose="020B0503020204020204" pitchFamily="34" charset="-122"/>
                <a:ea typeface="微软雅黑" panose="020B0503020204020204" pitchFamily="34" charset="-122"/>
                <a:cs typeface="+mn-ea"/>
              </a:rPr>
              <a:t>到数组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20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然后</a:t>
            </a:r>
            <a:r>
              <a:rPr lang="zh-CN" altLang="en-US" sz="2000" dirty="0">
                <a:solidFill>
                  <a:srgbClr val="595959"/>
                </a:solidFill>
                <a:latin typeface="微软雅黑" panose="020B0503020204020204" pitchFamily="34" charset="-122"/>
                <a:ea typeface="微软雅黑" panose="020B0503020204020204" pitchFamily="34" charset="-122"/>
                <a:cs typeface="+mn-ea"/>
              </a:rPr>
              <a:t>对数组中的每个成绩进行</a:t>
            </a:r>
            <a:r>
              <a:rPr lang="zh-CN" altLang="en-US" sz="2000" dirty="0">
                <a:solidFill>
                  <a:srgbClr val="1369B3"/>
                </a:solidFill>
                <a:latin typeface="微软雅黑" panose="020B0503020204020204" pitchFamily="34" charset="-122"/>
                <a:ea typeface="微软雅黑" panose="020B0503020204020204" pitchFamily="34" charset="-122"/>
                <a:cs typeface="+mn-ea"/>
              </a:rPr>
              <a:t>判断</a:t>
            </a:r>
            <a:r>
              <a:rPr lang="zh-CN" altLang="en-US" sz="2000" dirty="0">
                <a:solidFill>
                  <a:srgbClr val="595959"/>
                </a:solidFill>
                <a:latin typeface="微软雅黑" panose="020B0503020204020204" pitchFamily="34" charset="-122"/>
                <a:ea typeface="微软雅黑" panose="020B0503020204020204" pitchFamily="34" charset="-122"/>
                <a:cs typeface="+mn-ea"/>
              </a:rPr>
              <a:t>，如果成绩低于</a:t>
            </a:r>
            <a:r>
              <a:rPr lang="en-US" altLang="zh-CN" sz="2000" dirty="0">
                <a:solidFill>
                  <a:srgbClr val="595959"/>
                </a:solidFill>
                <a:latin typeface="微软雅黑" panose="020B0503020204020204" pitchFamily="34" charset="-122"/>
                <a:ea typeface="微软雅黑" panose="020B0503020204020204" pitchFamily="34" charset="-122"/>
                <a:cs typeface="+mn-ea"/>
              </a:rPr>
              <a:t>60</a:t>
            </a:r>
            <a:r>
              <a:rPr lang="zh-CN" altLang="en-US" sz="2000" dirty="0">
                <a:solidFill>
                  <a:srgbClr val="595959"/>
                </a:solidFill>
                <a:latin typeface="微软雅黑" panose="020B0503020204020204" pitchFamily="34" charset="-122"/>
                <a:ea typeface="微软雅黑" panose="020B0503020204020204" pitchFamily="34" charset="-122"/>
                <a:cs typeface="+mn-ea"/>
              </a:rPr>
              <a:t>分，就将成绩放到一个新的数组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20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最后</a:t>
            </a:r>
            <a:r>
              <a:rPr lang="zh-CN" altLang="en-US" sz="2000" dirty="0">
                <a:solidFill>
                  <a:srgbClr val="595959"/>
                </a:solidFill>
                <a:latin typeface="微软雅黑" panose="020B0503020204020204" pitchFamily="34" charset="-122"/>
                <a:ea typeface="微软雅黑" panose="020B0503020204020204" pitchFamily="34" charset="-122"/>
                <a:cs typeface="+mn-ea"/>
              </a:rPr>
              <a:t>计算</a:t>
            </a:r>
            <a:r>
              <a:rPr lang="zh-CN" altLang="en-US" sz="2000" dirty="0">
                <a:solidFill>
                  <a:srgbClr val="1369B3"/>
                </a:solidFill>
                <a:latin typeface="微软雅黑" panose="020B0503020204020204" pitchFamily="34" charset="-122"/>
                <a:ea typeface="微软雅黑" panose="020B0503020204020204" pitchFamily="34" charset="-122"/>
                <a:cs typeface="+mn-ea"/>
              </a:rPr>
              <a:t>新数组的长度</a:t>
            </a:r>
            <a:r>
              <a:rPr lang="zh-CN" altLang="en-US" sz="2000" dirty="0">
                <a:solidFill>
                  <a:srgbClr val="595959"/>
                </a:solidFill>
                <a:latin typeface="微软雅黑" panose="020B0503020204020204" pitchFamily="34" charset="-122"/>
                <a:ea typeface="微软雅黑" panose="020B0503020204020204" pitchFamily="34" charset="-122"/>
                <a:cs typeface="+mn-ea"/>
              </a:rPr>
              <a:t>实现统计不及格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人数。</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7"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统计不及格学生的人数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48941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E00817B-A913-4438-A44F-28CF91E9137A}"/>
              </a:ext>
            </a:extLst>
          </p:cNvPr>
          <p:cNvSpPr txBox="1"/>
          <p:nvPr/>
        </p:nvSpPr>
        <p:spPr>
          <a:xfrm>
            <a:off x="982638" y="1147604"/>
            <a:ext cx="8784976"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打开开发者工具，进入控制台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查看</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运行</a:t>
            </a:r>
            <a:r>
              <a:rPr lang="zh-CN" altLang="en-US" sz="2000" dirty="0">
                <a:solidFill>
                  <a:srgbClr val="1369B3"/>
                </a:solidFill>
                <a:latin typeface="微软雅黑" panose="020B0503020204020204" pitchFamily="34" charset="-122"/>
                <a:ea typeface="微软雅黑" panose="020B0503020204020204" pitchFamily="34" charset="-122"/>
                <a:cs typeface="+mn-ea"/>
              </a:rPr>
              <a:t>结果</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如下图所</a:t>
            </a:r>
            <a:r>
              <a:rPr lang="zh-CN" altLang="en-US" sz="2000" dirty="0">
                <a:solidFill>
                  <a:srgbClr val="595959"/>
                </a:solidFill>
                <a:latin typeface="微软雅黑" panose="020B0503020204020204" pitchFamily="34" charset="-122"/>
                <a:ea typeface="微软雅黑" panose="020B0503020204020204" pitchFamily="34" charset="-122"/>
                <a:cs typeface="+mn-ea"/>
              </a:rPr>
              <a:t>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统计不及格学生的人数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921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026" y="2061642"/>
            <a:ext cx="4481364" cy="254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104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去除重复的比赛项目</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能够实现去除重复的比赛</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项目效果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去除重复的比赛项目</a:t>
            </a:r>
          </a:p>
        </p:txBody>
      </p:sp>
    </p:spTree>
    <p:extLst>
      <p:ext uri="{BB962C8B-B14F-4D97-AF65-F5344CB8AC3E}">
        <p14:creationId xmlns:p14="http://schemas.microsoft.com/office/powerpoint/2010/main" val="172163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2F805317-5537-4BFD-B834-AB3E0AA92771}"/>
              </a:ext>
            </a:extLst>
          </p:cNvPr>
          <p:cNvSpPr/>
          <p:nvPr/>
        </p:nvSpPr>
        <p:spPr>
          <a:xfrm>
            <a:off x="1918742" y="1773610"/>
            <a:ext cx="8136904" cy="2736304"/>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9860435-F028-4B1F-9F18-2250A5673965}"/>
              </a:ext>
            </a:extLst>
          </p:cNvPr>
          <p:cNvSpPr/>
          <p:nvPr/>
        </p:nvSpPr>
        <p:spPr>
          <a:xfrm>
            <a:off x="3842380" y="1432936"/>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案例背景</a:t>
            </a:r>
            <a:endParaRPr lang="zh-CN" altLang="en-US"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731E0C61-9BD3-428B-8E32-FFFA696E99DF}"/>
              </a:ext>
            </a:extLst>
          </p:cNvPr>
          <p:cNvSpPr txBox="1"/>
          <p:nvPr/>
        </p:nvSpPr>
        <p:spPr>
          <a:xfrm>
            <a:off x="2271843" y="2289449"/>
            <a:ext cx="7567779" cy="1846146"/>
          </a:xfrm>
          <a:prstGeom prst="rect">
            <a:avLst/>
          </a:prstGeom>
          <a:noFill/>
        </p:spPr>
        <p:txBody>
          <a:bodyPr wrap="square" rtlCol="0">
            <a:spAutoFit/>
          </a:bodyPr>
          <a:lstStyle/>
          <a:p>
            <a:pPr>
              <a:lnSpc>
                <a:spcPct val="20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学校</a:t>
            </a:r>
            <a:r>
              <a:rPr lang="zh-CN" altLang="en-US" sz="2000" dirty="0">
                <a:solidFill>
                  <a:srgbClr val="595959"/>
                </a:solidFill>
                <a:latin typeface="微软雅黑" panose="020B0503020204020204" pitchFamily="34" charset="-122"/>
                <a:ea typeface="微软雅黑" panose="020B0503020204020204" pitchFamily="34" charset="-122"/>
                <a:cs typeface="+mn-ea"/>
              </a:rPr>
              <a:t>即将组织秋季运动会，比赛项目根据各个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班提交的</a:t>
            </a:r>
            <a:r>
              <a:rPr lang="zh-CN" altLang="en-US" sz="2000" dirty="0">
                <a:solidFill>
                  <a:srgbClr val="595959"/>
                </a:solidFill>
                <a:latin typeface="微软雅黑" panose="020B0503020204020204" pitchFamily="34" charset="-122"/>
                <a:ea typeface="微软雅黑" panose="020B0503020204020204" pitchFamily="34" charset="-122"/>
                <a:cs typeface="+mn-ea"/>
              </a:rPr>
              <a:t>项目来决定，但是每个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班提交的</a:t>
            </a:r>
            <a:r>
              <a:rPr lang="zh-CN" altLang="en-US" sz="2000" dirty="0">
                <a:solidFill>
                  <a:srgbClr val="595959"/>
                </a:solidFill>
                <a:latin typeface="微软雅黑" panose="020B0503020204020204" pitchFamily="34" charset="-122"/>
                <a:ea typeface="微软雅黑" panose="020B0503020204020204" pitchFamily="34" charset="-122"/>
                <a:cs typeface="+mn-ea"/>
              </a:rPr>
              <a:t>比赛项目可能会重复</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，本案例将实现去除</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重复</a:t>
            </a:r>
            <a:r>
              <a:rPr lang="zh-CN" altLang="en-US" sz="2000" dirty="0">
                <a:solidFill>
                  <a:srgbClr val="1369B3"/>
                </a:solidFill>
                <a:latin typeface="微软雅黑" panose="020B0503020204020204" pitchFamily="34" charset="-122"/>
                <a:ea typeface="微软雅黑" panose="020B0503020204020204" pitchFamily="34" charset="-122"/>
                <a:cs typeface="+mn-ea"/>
              </a:rPr>
              <a:t>的比赛</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项目</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去除重复的比赛项目</a:t>
            </a:r>
          </a:p>
        </p:txBody>
      </p:sp>
    </p:spTree>
    <p:extLst>
      <p:ext uri="{BB962C8B-B14F-4D97-AF65-F5344CB8AC3E}">
        <p14:creationId xmlns:p14="http://schemas.microsoft.com/office/powerpoint/2010/main" val="139032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对角圆角 6">
            <a:extLst>
              <a:ext uri="{FF2B5EF4-FFF2-40B4-BE49-F238E27FC236}">
                <a16:creationId xmlns:a16="http://schemas.microsoft.com/office/drawing/2014/main" id="{2F805317-5537-4BFD-B834-AB3E0AA92771}"/>
              </a:ext>
            </a:extLst>
          </p:cNvPr>
          <p:cNvSpPr/>
          <p:nvPr/>
        </p:nvSpPr>
        <p:spPr>
          <a:xfrm>
            <a:off x="1414686" y="1629594"/>
            <a:ext cx="9217024" cy="3600400"/>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9860435-F028-4B1F-9F18-2250A5673965}"/>
              </a:ext>
            </a:extLst>
          </p:cNvPr>
          <p:cNvSpPr/>
          <p:nvPr/>
        </p:nvSpPr>
        <p:spPr>
          <a:xfrm>
            <a:off x="3893811" y="141357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案例实现思路</a:t>
            </a:r>
            <a:endParaRPr lang="zh-CN" altLang="en-US"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731E0C61-9BD3-428B-8E32-FFFA696E99DF}"/>
              </a:ext>
            </a:extLst>
          </p:cNvPr>
          <p:cNvSpPr txBox="1"/>
          <p:nvPr/>
        </p:nvSpPr>
        <p:spPr>
          <a:xfrm>
            <a:off x="1767787" y="2325281"/>
            <a:ext cx="8863923" cy="2400657"/>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首先将每个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班提交的</a:t>
            </a:r>
            <a:r>
              <a:rPr lang="zh-CN" altLang="en-US" sz="2000" dirty="0">
                <a:solidFill>
                  <a:srgbClr val="595959"/>
                </a:solidFill>
                <a:latin typeface="微软雅黑" panose="020B0503020204020204" pitchFamily="34" charset="-122"/>
                <a:ea typeface="微软雅黑" panose="020B0503020204020204" pitchFamily="34" charset="-122"/>
                <a:cs typeface="+mn-ea"/>
              </a:rPr>
              <a:t>比赛项目全部放到一个</a:t>
            </a:r>
            <a:r>
              <a:rPr lang="zh-CN" altLang="en-US" sz="2000" dirty="0">
                <a:solidFill>
                  <a:srgbClr val="1369B3"/>
                </a:solidFill>
                <a:latin typeface="微软雅黑" panose="020B0503020204020204" pitchFamily="34" charset="-122"/>
                <a:ea typeface="微软雅黑" panose="020B0503020204020204" pitchFamily="34" charset="-122"/>
                <a:cs typeface="+mn-ea"/>
              </a:rPr>
              <a:t>数组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然后定义</a:t>
            </a:r>
            <a:r>
              <a:rPr lang="zh-CN" altLang="en-US" sz="2000" dirty="0">
                <a:solidFill>
                  <a:srgbClr val="1369B3"/>
                </a:solidFill>
                <a:latin typeface="微软雅黑" panose="020B0503020204020204" pitchFamily="34" charset="-122"/>
                <a:ea typeface="微软雅黑" panose="020B0503020204020204" pitchFamily="34" charset="-122"/>
                <a:cs typeface="+mn-ea"/>
              </a:rPr>
              <a:t>去重函数</a:t>
            </a:r>
            <a:r>
              <a:rPr lang="zh-CN" altLang="en-US" sz="2000" dirty="0">
                <a:solidFill>
                  <a:srgbClr val="595959"/>
                </a:solidFill>
                <a:latin typeface="微软雅黑" panose="020B0503020204020204" pitchFamily="34" charset="-122"/>
                <a:ea typeface="微软雅黑" panose="020B0503020204020204" pitchFamily="34" charset="-122"/>
                <a:cs typeface="+mn-ea"/>
              </a:rPr>
              <a:t>，该函数接收需要去重的数组，通过遍历数组的方式找出不重复的比赛项目，将不重复的比赛项目保存到新数组中</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最后</a:t>
            </a:r>
            <a:r>
              <a:rPr lang="zh-CN" altLang="en-US" sz="2000" dirty="0">
                <a:solidFill>
                  <a:srgbClr val="595959"/>
                </a:solidFill>
                <a:latin typeface="微软雅黑" panose="020B0503020204020204" pitchFamily="34" charset="-122"/>
                <a:ea typeface="微软雅黑" panose="020B0503020204020204" pitchFamily="34" charset="-122"/>
                <a:cs typeface="+mn-ea"/>
              </a:rPr>
              <a:t>返回</a:t>
            </a:r>
            <a:r>
              <a:rPr lang="zh-CN" altLang="en-US" sz="2000" dirty="0">
                <a:solidFill>
                  <a:srgbClr val="1369B3"/>
                </a:solidFill>
                <a:latin typeface="微软雅黑" panose="020B0503020204020204" pitchFamily="34" charset="-122"/>
                <a:ea typeface="微软雅黑" panose="020B0503020204020204" pitchFamily="34" charset="-122"/>
                <a:cs typeface="+mn-ea"/>
              </a:rPr>
              <a:t>新</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数组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去除重复的比赛项目</a:t>
            </a:r>
          </a:p>
        </p:txBody>
      </p:sp>
    </p:spTree>
    <p:extLst>
      <p:ext uri="{BB962C8B-B14F-4D97-AF65-F5344CB8AC3E}">
        <p14:creationId xmlns:p14="http://schemas.microsoft.com/office/powerpoint/2010/main" val="1842998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E00817B-A913-4438-A44F-28CF91E9137A}"/>
              </a:ext>
            </a:extLst>
          </p:cNvPr>
          <p:cNvSpPr txBox="1"/>
          <p:nvPr/>
        </p:nvSpPr>
        <p:spPr>
          <a:xfrm>
            <a:off x="1054646" y="1219612"/>
            <a:ext cx="8784976"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打开开发者工具，进入控制台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查看</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运行</a:t>
            </a:r>
            <a:r>
              <a:rPr lang="zh-CN" altLang="en-US" sz="2000" dirty="0">
                <a:solidFill>
                  <a:srgbClr val="1369B3"/>
                </a:solidFill>
                <a:latin typeface="微软雅黑" panose="020B0503020204020204" pitchFamily="34" charset="-122"/>
                <a:ea typeface="微软雅黑" panose="020B0503020204020204" pitchFamily="34" charset="-122"/>
                <a:cs typeface="+mn-ea"/>
              </a:rPr>
              <a:t>结果</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如下图所</a:t>
            </a:r>
            <a:r>
              <a:rPr lang="zh-CN" altLang="en-US" sz="2000" dirty="0">
                <a:solidFill>
                  <a:srgbClr val="595959"/>
                </a:solidFill>
                <a:latin typeface="微软雅黑" panose="020B0503020204020204" pitchFamily="34" charset="-122"/>
                <a:ea typeface="微软雅黑" panose="020B0503020204020204" pitchFamily="34" charset="-122"/>
                <a:cs typeface="+mn-ea"/>
              </a:rPr>
              <a:t>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去除重复的比赛项目</a:t>
            </a:r>
          </a:p>
        </p:txBody>
      </p:sp>
      <p:pic>
        <p:nvPicPr>
          <p:cNvPr id="1024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048" y="2133650"/>
            <a:ext cx="5757454" cy="265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589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en-US" altLang="zh-CN"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String</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对象</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5</a:t>
            </a:r>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a:t>
            </a:r>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8</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13297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781408" y="1258952"/>
            <a:ext cx="9634278" cy="2746906"/>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在现实生活中，</a:t>
            </a:r>
            <a:r>
              <a:rPr lang="zh-CN" altLang="en-US" sz="2000" dirty="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595959"/>
                </a:solidFill>
                <a:latin typeface="微软雅黑" panose="020B0503020204020204" pitchFamily="34" charset="-122"/>
                <a:ea typeface="微软雅黑" panose="020B0503020204020204" pitchFamily="34" charset="-122"/>
                <a:cs typeface="+mn-ea"/>
              </a:rPr>
              <a:t>是一个具体的</a:t>
            </a:r>
            <a:r>
              <a:rPr lang="zh-CN" altLang="en-US" sz="2000" dirty="0">
                <a:solidFill>
                  <a:srgbClr val="1369B3"/>
                </a:solidFill>
                <a:latin typeface="微软雅黑" panose="020B0503020204020204" pitchFamily="34" charset="-122"/>
                <a:ea typeface="微软雅黑" panose="020B0503020204020204" pitchFamily="34" charset="-122"/>
                <a:cs typeface="+mn-ea"/>
              </a:rPr>
              <a:t>实物</a:t>
            </a:r>
            <a:r>
              <a:rPr lang="zh-CN" altLang="en-US" sz="2000" dirty="0">
                <a:solidFill>
                  <a:srgbClr val="595959"/>
                </a:solidFill>
                <a:latin typeface="微软雅黑" panose="020B0503020204020204" pitchFamily="34" charset="-122"/>
                <a:ea typeface="微软雅黑" panose="020B0503020204020204" pitchFamily="34" charset="-122"/>
                <a:cs typeface="+mn-ea"/>
              </a:rPr>
              <a:t>，是一种看得见、摸得着的东西</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。例如</a:t>
            </a:r>
            <a:r>
              <a:rPr lang="zh-CN" altLang="en-US" sz="2000" dirty="0">
                <a:solidFill>
                  <a:srgbClr val="595959"/>
                </a:solidFill>
                <a:latin typeface="微软雅黑" panose="020B0503020204020204" pitchFamily="34" charset="-122"/>
                <a:ea typeface="微软雅黑" panose="020B0503020204020204" pitchFamily="34" charset="-122"/>
                <a:cs typeface="+mn-ea"/>
              </a:rPr>
              <a:t>，一部手机、一辆汽车、一个学生，都可以看成是“对象”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smtClean="0">
              <a:solidFill>
                <a:srgbClr val="1369B3"/>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如何</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区分对象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呢？</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我们</a:t>
            </a:r>
            <a:r>
              <a:rPr lang="zh-CN" altLang="en-US" sz="2000" dirty="0">
                <a:solidFill>
                  <a:srgbClr val="595959"/>
                </a:solidFill>
                <a:latin typeface="微软雅黑" panose="020B0503020204020204" pitchFamily="34" charset="-122"/>
                <a:ea typeface="微软雅黑" panose="020B0503020204020204" pitchFamily="34" charset="-122"/>
                <a:cs typeface="+mn-ea"/>
              </a:rPr>
              <a:t>可以通过</a:t>
            </a:r>
            <a:r>
              <a:rPr lang="zh-CN" altLang="en-US" sz="2000" dirty="0">
                <a:solidFill>
                  <a:srgbClr val="1369B3"/>
                </a:solidFill>
                <a:latin typeface="微软雅黑" panose="020B0503020204020204" pitchFamily="34" charset="-122"/>
                <a:ea typeface="微软雅黑" panose="020B0503020204020204" pitchFamily="34" charset="-122"/>
                <a:cs typeface="+mn-ea"/>
              </a:rPr>
              <a:t>描述对象的特征</a:t>
            </a:r>
            <a:r>
              <a:rPr lang="zh-CN" altLang="en-US" sz="2000" dirty="0">
                <a:solidFill>
                  <a:srgbClr val="595959"/>
                </a:solidFill>
                <a:latin typeface="微软雅黑" panose="020B0503020204020204" pitchFamily="34" charset="-122"/>
                <a:ea typeface="微软雅黑" panose="020B0503020204020204" pitchFamily="34" charset="-122"/>
                <a:cs typeface="+mn-ea"/>
              </a:rPr>
              <a:t>来区分对象，例如通过描述学生的性别、姓名和年龄来区分学生对象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初识对象</a:t>
            </a:r>
          </a:p>
        </p:txBody>
      </p:sp>
    </p:spTree>
    <p:extLst>
      <p:ext uri="{BB962C8B-B14F-4D97-AF65-F5344CB8AC3E}">
        <p14:creationId xmlns:p14="http://schemas.microsoft.com/office/powerpoint/2010/main" val="2151015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String</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对象的创建</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String()</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构造</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函数创建</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String</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5.8.1  String</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Tree>
    <p:extLst>
      <p:ext uri="{BB962C8B-B14F-4D97-AF65-F5344CB8AC3E}">
        <p14:creationId xmlns:p14="http://schemas.microsoft.com/office/powerpoint/2010/main" val="62470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017165D8-265A-4BEA-95DA-73DBCD31FA9D}"/>
              </a:ext>
            </a:extLst>
          </p:cNvPr>
          <p:cNvSpPr txBox="1"/>
          <p:nvPr/>
        </p:nvSpPr>
        <p:spPr>
          <a:xfrm>
            <a:off x="1073798" y="1185539"/>
            <a:ext cx="10441160" cy="1422954"/>
          </a:xfrm>
          <a:prstGeom prst="rect">
            <a:avLst/>
          </a:prstGeom>
          <a:noFill/>
        </p:spPr>
        <p:txBody>
          <a:bodyPr wrap="square" rtlCol="0">
            <a:spAutoFit/>
          </a:bodyPr>
          <a:lstStyle/>
          <a:p>
            <a:pPr>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rPr>
              <a:t>中，</a:t>
            </a:r>
            <a:r>
              <a:rPr lang="en-US" altLang="zh-CN" sz="2000" dirty="0">
                <a:solidFill>
                  <a:srgbClr val="1369B3"/>
                </a:solidFill>
                <a:latin typeface="微软雅黑" panose="020B0503020204020204" pitchFamily="34" charset="-122"/>
                <a:ea typeface="微软雅黑" panose="020B0503020204020204" pitchFamily="34" charset="-122"/>
                <a:cs typeface="+mn-ea"/>
              </a:rPr>
              <a:t>String</a:t>
            </a:r>
            <a:r>
              <a:rPr lang="zh-CN" altLang="en-US" sz="2000" dirty="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595959"/>
                </a:solidFill>
                <a:latin typeface="微软雅黑" panose="020B0503020204020204" pitchFamily="34" charset="-122"/>
                <a:ea typeface="微软雅黑" panose="020B0503020204020204" pitchFamily="34" charset="-122"/>
                <a:cs typeface="+mn-ea"/>
              </a:rPr>
              <a:t>表示</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字符串对象</a:t>
            </a: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构造函数来创建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构造函数中传入</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a:t>
            </a:r>
            <a:r>
              <a:rPr lang="zh-CN" altLang="en-US" sz="2000" dirty="0">
                <a:solidFill>
                  <a:srgbClr val="595959"/>
                </a:solidFill>
                <a:latin typeface="微软雅黑" panose="020B0503020204020204" pitchFamily="34" charset="-122"/>
                <a:ea typeface="微软雅黑" panose="020B0503020204020204" pitchFamily="34" charset="-122"/>
                <a:cs typeface="+mn-ea"/>
              </a:rPr>
              <a:t>，就会在创建出来的</a:t>
            </a: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r>
              <a:rPr lang="zh-CN" altLang="en-US" sz="2000" dirty="0">
                <a:solidFill>
                  <a:srgbClr val="595959"/>
                </a:solidFill>
                <a:latin typeface="微软雅黑" panose="020B0503020204020204" pitchFamily="34" charset="-122"/>
                <a:ea typeface="微软雅黑" panose="020B0503020204020204" pitchFamily="34" charset="-122"/>
                <a:cs typeface="+mn-ea"/>
              </a:rPr>
              <a:t>对象中</a:t>
            </a:r>
            <a:r>
              <a:rPr lang="zh-CN" altLang="en-US" sz="2000" dirty="0">
                <a:solidFill>
                  <a:srgbClr val="1369B3"/>
                </a:solidFill>
                <a:latin typeface="微软雅黑" panose="020B0503020204020204" pitchFamily="34" charset="-122"/>
                <a:ea typeface="微软雅黑" panose="020B0503020204020204" pitchFamily="34" charset="-122"/>
                <a:cs typeface="+mn-ea"/>
              </a:rPr>
              <a:t>保存</a:t>
            </a:r>
            <a:r>
              <a:rPr lang="zh-CN" altLang="en-US" sz="2000" dirty="0">
                <a:solidFill>
                  <a:srgbClr val="595959"/>
                </a:solidFill>
                <a:latin typeface="微软雅黑" panose="020B0503020204020204" pitchFamily="34" charset="-122"/>
                <a:ea typeface="微软雅黑" panose="020B0503020204020204" pitchFamily="34" charset="-122"/>
                <a:cs typeface="+mn-ea"/>
              </a:rPr>
              <a:t>传入的字符串</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示例</a:t>
            </a:r>
            <a:r>
              <a:rPr lang="zh-CN" altLang="en-US" sz="2000" dirty="0">
                <a:solidFill>
                  <a:srgbClr val="595959"/>
                </a:solidFill>
                <a:latin typeface="微软雅黑" panose="020B0503020204020204" pitchFamily="34" charset="-122"/>
                <a:ea typeface="微软雅黑" panose="020B0503020204020204" pitchFamily="34" charset="-122"/>
                <a:cs typeface="+mn-ea"/>
              </a:rPr>
              <a:t>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4"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5.8.1  String</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
        <p:nvSpPr>
          <p:cNvPr id="6" name="文本框 5">
            <a:extLst>
              <a:ext uri="{FF2B5EF4-FFF2-40B4-BE49-F238E27FC236}">
                <a16:creationId xmlns:a16="http://schemas.microsoft.com/office/drawing/2014/main" id="{4AB82E9C-6FA9-4993-9395-DF877E5768B8}"/>
              </a:ext>
            </a:extLst>
          </p:cNvPr>
          <p:cNvSpPr txBox="1"/>
          <p:nvPr/>
        </p:nvSpPr>
        <p:spPr>
          <a:xfrm>
            <a:off x="1990750" y="3069754"/>
            <a:ext cx="8640960" cy="1015663"/>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new String('apple</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创建</a:t>
            </a: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r>
              <a:rPr lang="zh-CN" altLang="en-US" sz="2000" dirty="0">
                <a:solidFill>
                  <a:srgbClr val="595959"/>
                </a:solidFill>
                <a:latin typeface="微软雅黑" panose="020B0503020204020204" pitchFamily="34" charset="-122"/>
                <a:ea typeface="微软雅黑" panose="020B0503020204020204" pitchFamily="34" charset="-122"/>
                <a:cs typeface="+mn-ea"/>
              </a:rPr>
              <a:t>对象</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String {"apple"}</a:t>
            </a:r>
          </a:p>
        </p:txBody>
      </p:sp>
    </p:spTree>
    <p:extLst>
      <p:ext uri="{BB962C8B-B14F-4D97-AF65-F5344CB8AC3E}">
        <p14:creationId xmlns:p14="http://schemas.microsoft.com/office/powerpoint/2010/main" val="1347963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5">
            <a:extLst>
              <a:ext uri="{FF2B5EF4-FFF2-40B4-BE49-F238E27FC236}">
                <a16:creationId xmlns:a16="http://schemas.microsoft.com/office/drawing/2014/main" id="{270982CC-5E33-47B6-B7C4-2203BA045E01}"/>
              </a:ext>
            </a:extLst>
          </p:cNvPr>
          <p:cNvSpPr/>
          <p:nvPr/>
        </p:nvSpPr>
        <p:spPr>
          <a:xfrm>
            <a:off x="1702718" y="1197546"/>
            <a:ext cx="5239548" cy="2621434"/>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en-US" altLang="zh-CN" sz="1800" dirty="0" smtClean="0">
              <a:latin typeface="微软雅黑" panose="020B0503020204020204" pitchFamily="34" charset="-122"/>
              <a:ea typeface="微软雅黑" panose="020B0503020204020204" pitchFamily="34" charset="-122"/>
            </a:endParaRPr>
          </a:p>
          <a:p>
            <a:pPr algn="ctr">
              <a:lnSpc>
                <a:spcPct val="120000"/>
              </a:lnSpc>
            </a:pPr>
            <a:r>
              <a:rPr kumimoji="1" lang="zh-CN" altLang="en-US" sz="2000" dirty="0">
                <a:latin typeface="微软雅黑" panose="020B0503020204020204" pitchFamily="34" charset="-122"/>
                <a:ea typeface="微软雅黑" panose="020B0503020204020204" pitchFamily="34" charset="-122"/>
              </a:rPr>
              <a:t>通过前面的学习，我们已经掌握了如何定义字符串类型的变量，那么字符串类型的变量和</a:t>
            </a:r>
            <a:r>
              <a:rPr kumimoji="1" lang="en-US" altLang="zh-CN" sz="2000" dirty="0">
                <a:latin typeface="微软雅黑" panose="020B0503020204020204" pitchFamily="34" charset="-122"/>
                <a:ea typeface="微软雅黑" panose="020B0503020204020204" pitchFamily="34" charset="-122"/>
              </a:rPr>
              <a:t>String</a:t>
            </a:r>
            <a:r>
              <a:rPr kumimoji="1" lang="zh-CN" altLang="en-US" sz="2000" dirty="0">
                <a:latin typeface="微软雅黑" panose="020B0503020204020204" pitchFamily="34" charset="-122"/>
                <a:ea typeface="微软雅黑" panose="020B0503020204020204" pitchFamily="34" charset="-122"/>
              </a:rPr>
              <a:t>对象有什么区别呢？</a:t>
            </a:r>
          </a:p>
        </p:txBody>
      </p:sp>
      <p:pic>
        <p:nvPicPr>
          <p:cNvPr id="8"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5.8.1  String</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Tree>
    <p:extLst>
      <p:ext uri="{BB962C8B-B14F-4D97-AF65-F5344CB8AC3E}">
        <p14:creationId xmlns:p14="http://schemas.microsoft.com/office/powerpoint/2010/main" val="6356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4AB82E9C-6FA9-4993-9395-DF877E5768B8}"/>
              </a:ext>
            </a:extLst>
          </p:cNvPr>
          <p:cNvSpPr txBox="1"/>
          <p:nvPr/>
        </p:nvSpPr>
        <p:spPr>
          <a:xfrm>
            <a:off x="1513756" y="3098462"/>
            <a:ext cx="8352928" cy="2862322"/>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'apple';</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str1 = new String('apple');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str.length</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5</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console.log(str1.length);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5</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typeof</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typeof</a:t>
            </a:r>
            <a:r>
              <a:rPr lang="en-US" altLang="zh-CN" sz="2000" dirty="0">
                <a:solidFill>
                  <a:srgbClr val="595959"/>
                </a:solidFill>
                <a:latin typeface="微软雅黑" panose="020B0503020204020204" pitchFamily="34" charset="-122"/>
                <a:ea typeface="微软雅黑" panose="020B0503020204020204" pitchFamily="34" charset="-122"/>
                <a:cs typeface="+mn-ea"/>
              </a:rPr>
              <a:t> (str1));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object</a:t>
            </a:r>
          </a:p>
        </p:txBody>
      </p:sp>
      <p:sp>
        <p:nvSpPr>
          <p:cNvPr id="20" name="文本框 19">
            <a:extLst>
              <a:ext uri="{FF2B5EF4-FFF2-40B4-BE49-F238E27FC236}">
                <a16:creationId xmlns:a16="http://schemas.microsoft.com/office/drawing/2014/main" id="{3E00817B-A913-4438-A44F-28CF91E9137A}"/>
              </a:ext>
            </a:extLst>
          </p:cNvPr>
          <p:cNvSpPr txBox="1"/>
          <p:nvPr/>
        </p:nvSpPr>
        <p:spPr>
          <a:xfrm>
            <a:off x="1081708" y="1053530"/>
            <a:ext cx="10414098" cy="1015663"/>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字符串</a:t>
            </a:r>
            <a:r>
              <a:rPr lang="zh-CN" altLang="en-US" sz="2000" dirty="0">
                <a:solidFill>
                  <a:srgbClr val="595959"/>
                </a:solidFill>
                <a:latin typeface="微软雅黑" panose="020B0503020204020204" pitchFamily="34" charset="-122"/>
                <a:ea typeface="微软雅黑" panose="020B0503020204020204" pitchFamily="34" charset="-122"/>
                <a:cs typeface="+mn-ea"/>
              </a:rPr>
              <a:t>类型的</a:t>
            </a:r>
            <a:r>
              <a:rPr lang="zh-CN" altLang="en-US" sz="2000" dirty="0">
                <a:solidFill>
                  <a:srgbClr val="1369B3"/>
                </a:solidFill>
                <a:latin typeface="微软雅黑" panose="020B0503020204020204" pitchFamily="34" charset="-122"/>
                <a:ea typeface="微软雅黑" panose="020B0503020204020204" pitchFamily="34" charset="-122"/>
                <a:cs typeface="+mn-ea"/>
              </a:rPr>
              <a:t>变量</a:t>
            </a:r>
            <a:r>
              <a:rPr lang="zh-CN" altLang="en-US" sz="2000" dirty="0">
                <a:solidFill>
                  <a:srgbClr val="595959"/>
                </a:solidFill>
                <a:latin typeface="微软雅黑" panose="020B0503020204020204" pitchFamily="34" charset="-122"/>
                <a:ea typeface="微软雅黑" panose="020B0503020204020204" pitchFamily="34" charset="-122"/>
                <a:cs typeface="+mn-ea"/>
              </a:rPr>
              <a:t>也可以像</a:t>
            </a: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r>
              <a:rPr lang="zh-CN" altLang="en-US" sz="2000" dirty="0">
                <a:solidFill>
                  <a:srgbClr val="595959"/>
                </a:solidFill>
                <a:latin typeface="微软雅黑" panose="020B0503020204020204" pitchFamily="34" charset="-122"/>
                <a:ea typeface="微软雅黑" panose="020B0503020204020204" pitchFamily="34" charset="-122"/>
                <a:cs typeface="+mn-ea"/>
              </a:rPr>
              <a:t>对象一样</a:t>
            </a:r>
            <a:r>
              <a:rPr lang="zh-CN" altLang="en-US" sz="2000" dirty="0">
                <a:solidFill>
                  <a:srgbClr val="1369B3"/>
                </a:solidFill>
                <a:latin typeface="微软雅黑" panose="020B0503020204020204" pitchFamily="34" charset="-122"/>
                <a:ea typeface="微软雅黑" panose="020B0503020204020204" pitchFamily="34" charset="-122"/>
                <a:cs typeface="+mn-ea"/>
              </a:rPr>
              <a:t>访问</a:t>
            </a:r>
            <a:r>
              <a:rPr lang="zh-CN" altLang="en-US" sz="2000" dirty="0">
                <a:solidFill>
                  <a:srgbClr val="595959"/>
                </a:solidFill>
                <a:latin typeface="微软雅黑" panose="020B0503020204020204" pitchFamily="34" charset="-122"/>
                <a:ea typeface="微软雅黑" panose="020B0503020204020204" pitchFamily="34" charset="-122"/>
                <a:cs typeface="+mn-ea"/>
              </a:rPr>
              <a:t>属性和方法，但是字符串类型的变量并不是一个对象，它只是一个字符串类型的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数据</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5.8.1  String</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
        <p:nvSpPr>
          <p:cNvPr id="21" name="文本框 20">
            <a:extLst>
              <a:ext uri="{FF2B5EF4-FFF2-40B4-BE49-F238E27FC236}">
                <a16:creationId xmlns:a16="http://schemas.microsoft.com/office/drawing/2014/main" id="{3E00817B-A913-4438-A44F-28CF91E9137A}"/>
              </a:ext>
            </a:extLst>
          </p:cNvPr>
          <p:cNvSpPr txBox="1"/>
          <p:nvPr/>
        </p:nvSpPr>
        <p:spPr>
          <a:xfrm>
            <a:off x="1081708" y="2205658"/>
            <a:ext cx="8784976"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通过代码演示</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字符串变量</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a:solidFill>
                  <a:srgbClr val="1369B3"/>
                </a:solidFill>
                <a:latin typeface="微软雅黑" panose="020B0503020204020204" pitchFamily="34" charset="-122"/>
                <a:ea typeface="微软雅黑" panose="020B0503020204020204" pitchFamily="34" charset="-122"/>
                <a:cs typeface="+mn-ea"/>
              </a:rPr>
              <a:t>String</a:t>
            </a:r>
            <a:r>
              <a:rPr lang="zh-CN" altLang="en-US" sz="2000" dirty="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区别</a:t>
            </a:r>
            <a:r>
              <a:rPr lang="zh-CN" altLang="en-US" sz="2000" dirty="0">
                <a:solidFill>
                  <a:srgbClr val="595959"/>
                </a:solidFill>
                <a:latin typeface="微软雅黑" panose="020B0503020204020204" pitchFamily="34" charset="-122"/>
                <a:ea typeface="微软雅黑" panose="020B0503020204020204" pitchFamily="34" charset="-122"/>
                <a:cs typeface="+mn-ea"/>
              </a:rPr>
              <a:t>，示例代码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361717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根据</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字符串返回索引的方法</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，能够根据不同场景选择合适的</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方法获取索引</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30132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12" name="组合 11">
            <a:extLst>
              <a:ext uri="{FF2B5EF4-FFF2-40B4-BE49-F238E27FC236}">
                <a16:creationId xmlns:a16="http://schemas.microsoft.com/office/drawing/2014/main" id="{1705C999-35B9-4DD9-B118-DC6DA66D6D17}"/>
              </a:ext>
            </a:extLst>
          </p:cNvPr>
          <p:cNvGrpSpPr/>
          <p:nvPr/>
        </p:nvGrpSpPr>
        <p:grpSpPr bwMode="auto">
          <a:xfrm>
            <a:off x="4992341" y="1989634"/>
            <a:ext cx="5423346" cy="3168352"/>
            <a:chOff x="3403599" y="2421469"/>
            <a:chExt cx="5040490" cy="3040693"/>
          </a:xfrm>
        </p:grpSpPr>
        <p:sp>
          <p:nvSpPr>
            <p:cNvPr id="13" name="圆角矩形标注 11">
              <a:extLst>
                <a:ext uri="{FF2B5EF4-FFF2-40B4-BE49-F238E27FC236}">
                  <a16:creationId xmlns:a16="http://schemas.microsoft.com/office/drawing/2014/main" id="{BB606471-C07E-4BB9-87C6-5896C5940963}"/>
                </a:ext>
              </a:extLst>
            </p:cNvPr>
            <p:cNvSpPr/>
            <p:nvPr/>
          </p:nvSpPr>
          <p:spPr bwMode="auto">
            <a:xfrm rot="5400000">
              <a:off x="4403497" y="1421571"/>
              <a:ext cx="3040693" cy="5040490"/>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6"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7" name="文本框 16">
            <a:extLst>
              <a:ext uri="{FF2B5EF4-FFF2-40B4-BE49-F238E27FC236}">
                <a16:creationId xmlns:a16="http://schemas.microsoft.com/office/drawing/2014/main" id="{017165D8-265A-4BEA-95DA-73DBCD31FA9D}"/>
              </a:ext>
            </a:extLst>
          </p:cNvPr>
          <p:cNvSpPr txBox="1"/>
          <p:nvPr/>
        </p:nvSpPr>
        <p:spPr>
          <a:xfrm>
            <a:off x="5363699" y="2421682"/>
            <a:ext cx="4835963" cy="2400657"/>
          </a:xfrm>
          <a:prstGeom prst="rect">
            <a:avLst/>
          </a:prstGeom>
          <a:noFill/>
        </p:spPr>
        <p:txBody>
          <a:bodyPr wrap="square" rtlCol="0">
            <a:spAutoFit/>
          </a:bodyPr>
          <a:lstStyle/>
          <a:p>
            <a:pPr>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String</a:t>
            </a:r>
            <a:r>
              <a:rPr lang="zh-CN" altLang="en-US" sz="2000" dirty="0">
                <a:solidFill>
                  <a:srgbClr val="595959"/>
                </a:solidFill>
                <a:latin typeface="微软雅黑" panose="020B0503020204020204" pitchFamily="34" charset="-122"/>
                <a:ea typeface="微软雅黑" panose="020B0503020204020204" pitchFamily="34" charset="-122"/>
                <a:cs typeface="+mn-ea"/>
              </a:rPr>
              <a:t>对象提供了一些</a:t>
            </a:r>
            <a:r>
              <a:rPr lang="zh-CN" altLang="en-US" sz="2000" dirty="0">
                <a:solidFill>
                  <a:srgbClr val="1369B3"/>
                </a:solidFill>
                <a:latin typeface="微软雅黑" panose="020B0503020204020204" pitchFamily="34" charset="-122"/>
                <a:ea typeface="微软雅黑" panose="020B0503020204020204" pitchFamily="34" charset="-122"/>
                <a:cs typeface="+mn-ea"/>
              </a:rPr>
              <a:t>常用的方法</a:t>
            </a:r>
            <a:r>
              <a:rPr lang="zh-CN" altLang="en-US" sz="2000" dirty="0">
                <a:solidFill>
                  <a:srgbClr val="595959"/>
                </a:solidFill>
                <a:latin typeface="微软雅黑" panose="020B0503020204020204" pitchFamily="34" charset="-122"/>
                <a:ea typeface="微软雅黑" panose="020B0503020204020204" pitchFamily="34" charset="-122"/>
                <a:cs typeface="+mn-ea"/>
              </a:rPr>
              <a:t>用于对</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a:t>
            </a:r>
            <a:r>
              <a:rPr lang="zh-CN" altLang="en-US" sz="2000" dirty="0">
                <a:solidFill>
                  <a:srgbClr val="595959"/>
                </a:solidFill>
                <a:latin typeface="微软雅黑" panose="020B0503020204020204" pitchFamily="34" charset="-122"/>
                <a:ea typeface="微软雅黑" panose="020B0503020204020204" pitchFamily="34" charset="-122"/>
                <a:cs typeface="+mn-ea"/>
              </a:rPr>
              <a:t>进行处理，如</a:t>
            </a:r>
            <a:r>
              <a:rPr lang="zh-CN" altLang="en-US" sz="2000" dirty="0">
                <a:solidFill>
                  <a:srgbClr val="1369B3"/>
                </a:solidFill>
                <a:latin typeface="微软雅黑" panose="020B0503020204020204" pitchFamily="34" charset="-122"/>
                <a:ea typeface="微软雅黑" panose="020B0503020204020204" pitchFamily="34" charset="-122"/>
                <a:cs typeface="+mn-ea"/>
              </a:rPr>
              <a:t>根据</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字符串返回</a:t>
            </a:r>
            <a:r>
              <a:rPr lang="zh-CN" altLang="en-US" sz="2000" dirty="0">
                <a:solidFill>
                  <a:srgbClr val="1369B3"/>
                </a:solidFill>
                <a:latin typeface="微软雅黑" panose="020B0503020204020204" pitchFamily="34" charset="-122"/>
                <a:ea typeface="微软雅黑" panose="020B0503020204020204" pitchFamily="34" charset="-122"/>
                <a:cs typeface="+mn-ea"/>
              </a:rPr>
              <a:t>索引</a:t>
            </a:r>
            <a:r>
              <a:rPr lang="zh-CN" altLang="en-US" sz="2000" dirty="0">
                <a:solidFill>
                  <a:srgbClr val="595959"/>
                </a:solidFill>
                <a:latin typeface="微软雅黑" panose="020B0503020204020204" pitchFamily="34" charset="-122"/>
                <a:ea typeface="微软雅黑" panose="020B0503020204020204" pitchFamily="34" charset="-122"/>
                <a:cs typeface="+mn-ea"/>
              </a:rPr>
              <a:t>的方法、</a:t>
            </a:r>
            <a:r>
              <a:rPr lang="zh-CN" altLang="en-US" sz="2000" dirty="0">
                <a:solidFill>
                  <a:srgbClr val="1369B3"/>
                </a:solidFill>
                <a:latin typeface="微软雅黑" panose="020B0503020204020204" pitchFamily="34" charset="-122"/>
                <a:ea typeface="微软雅黑" panose="020B0503020204020204" pitchFamily="34" charset="-122"/>
                <a:cs typeface="+mn-ea"/>
              </a:rPr>
              <a:t>根据索引返回字符</a:t>
            </a:r>
            <a:r>
              <a:rPr lang="zh-CN" altLang="en-US" sz="2000" dirty="0">
                <a:solidFill>
                  <a:srgbClr val="595959"/>
                </a:solidFill>
                <a:latin typeface="微软雅黑" panose="020B0503020204020204" pitchFamily="34" charset="-122"/>
                <a:ea typeface="微软雅黑" panose="020B0503020204020204" pitchFamily="34" charset="-122"/>
                <a:cs typeface="+mn-ea"/>
              </a:rPr>
              <a:t>的方法以及</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字符串截取</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连接</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替换</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大小写转换</a:t>
            </a:r>
            <a:r>
              <a:rPr lang="zh-CN" altLang="en-US" sz="2000" dirty="0">
                <a:solidFill>
                  <a:srgbClr val="595959"/>
                </a:solidFill>
                <a:latin typeface="微软雅黑" panose="020B0503020204020204" pitchFamily="34" charset="-122"/>
                <a:ea typeface="微软雅黑" panose="020B0503020204020204" pitchFamily="34" charset="-122"/>
                <a:cs typeface="+mn-ea"/>
              </a:rPr>
              <a:t>的方法。</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pic>
        <p:nvPicPr>
          <p:cNvPr id="8"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40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10" name="表格 9">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757507525"/>
              </p:ext>
            </p:extLst>
          </p:nvPr>
        </p:nvGraphicFramePr>
        <p:xfrm>
          <a:off x="1414686" y="2205658"/>
          <a:ext cx="9577064" cy="3139742"/>
        </p:xfrm>
        <a:graphic>
          <a:graphicData uri="http://schemas.openxmlformats.org/drawingml/2006/table">
            <a:tbl>
              <a:tblPr>
                <a:tableStyleId>{7DF18680-E054-41AD-8BC1-D1AEF772440D}</a:tableStyleId>
              </a:tblPr>
              <a:tblGrid>
                <a:gridCol w="2664296">
                  <a:extLst>
                    <a:ext uri="{9D8B030D-6E8A-4147-A177-3AD203B41FA5}">
                      <a16:colId xmlns:a16="http://schemas.microsoft.com/office/drawing/2014/main" val="20000"/>
                    </a:ext>
                  </a:extLst>
                </a:gridCol>
                <a:gridCol w="6912768">
                  <a:extLst>
                    <a:ext uri="{9D8B030D-6E8A-4147-A177-3AD203B41FA5}">
                      <a16:colId xmlns:a16="http://schemas.microsoft.com/office/drawing/2014/main" val="4045703550"/>
                    </a:ext>
                  </a:extLst>
                </a:gridCol>
              </a:tblGrid>
              <a:tr h="576064">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1227033">
                <a:tc>
                  <a:txBody>
                    <a:bodyPr/>
                    <a:lstStyle/>
                    <a:p>
                      <a:pPr marL="0" indent="0" algn="l" defTabSz="1219200" rtl="0" eaLnBrk="1" latinLnBrk="0" hangingPunct="1">
                        <a:lnSpc>
                          <a:spcPct val="150000"/>
                        </a:lnSpc>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indexOf</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searchValue</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 </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fromIndex</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lnSpc>
                          <a:spcPct val="150000"/>
                        </a:lnSpc>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searchValue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在字符串中首次出现的索引，如果找不到则返回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。可选参数</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fromIndex</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表示从指定索引开始向后搜索，默认为</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1336645">
                <a:tc>
                  <a:txBody>
                    <a:bodyPr/>
                    <a:lstStyle/>
                    <a:p>
                      <a:pPr marL="0" indent="0" algn="l" defTabSz="1219200" rtl="0" eaLnBrk="1" latinLnBrk="0" hangingPunct="1">
                        <a:lnSpc>
                          <a:spcPct val="150000"/>
                        </a:lnSpc>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lastIndexOf</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searchValue</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 </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fromIndex</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lnSpc>
                          <a:spcPct val="150000"/>
                        </a:lnSpc>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searchValue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在字符串中最后出现的索引，如果找不到则返回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。可选参数</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fromIndex</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表示从指定索引开始向前搜索，默认为最后一个元素的索引</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bl>
          </a:graphicData>
        </a:graphic>
      </p:graphicFrame>
      <p:sp>
        <p:nvSpPr>
          <p:cNvPr id="6" name="TextBox 76"/>
          <p:cNvSpPr txBox="1"/>
          <p:nvPr/>
        </p:nvSpPr>
        <p:spPr>
          <a:xfrm>
            <a:off x="976161" y="1239937"/>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根据</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字符串返回索引的方法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18904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6">
            <a:extLst>
              <a:ext uri="{FF2B5EF4-FFF2-40B4-BE49-F238E27FC236}">
                <a16:creationId xmlns:a16="http://schemas.microsoft.com/office/drawing/2014/main" id="{4AB82E9C-6FA9-4993-9395-DF877E5768B8}"/>
              </a:ext>
            </a:extLst>
          </p:cNvPr>
          <p:cNvSpPr txBox="1"/>
          <p:nvPr/>
        </p:nvSpPr>
        <p:spPr>
          <a:xfrm>
            <a:off x="1138084" y="2582904"/>
            <a:ext cx="9856578" cy="1422954"/>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'HelloWorld';</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str.indexOf</a:t>
            </a:r>
            <a:r>
              <a:rPr lang="en-US" altLang="zh-CN" sz="2000" dirty="0">
                <a:solidFill>
                  <a:srgbClr val="595959"/>
                </a:solidFill>
                <a:latin typeface="微软雅黑" panose="020B0503020204020204" pitchFamily="34" charset="-122"/>
                <a:ea typeface="微软雅黑" panose="020B0503020204020204" pitchFamily="34" charset="-122"/>
                <a:cs typeface="+mn-ea"/>
              </a:rPr>
              <a:t>('o');		// </a:t>
            </a:r>
            <a:r>
              <a:rPr lang="zh-CN" altLang="en-US" sz="2000" dirty="0">
                <a:solidFill>
                  <a:srgbClr val="595959"/>
                </a:solidFill>
                <a:latin typeface="微软雅黑" panose="020B0503020204020204" pitchFamily="34" charset="-122"/>
                <a:ea typeface="微软雅黑" panose="020B0503020204020204" pitchFamily="34" charset="-122"/>
                <a:cs typeface="+mn-ea"/>
              </a:rPr>
              <a:t>获取</a:t>
            </a:r>
            <a:r>
              <a:rPr lang="en-US" altLang="zh-CN" sz="2000" dirty="0">
                <a:solidFill>
                  <a:srgbClr val="595959"/>
                </a:solidFill>
                <a:latin typeface="微软雅黑" panose="020B0503020204020204" pitchFamily="34" charset="-122"/>
                <a:ea typeface="微软雅黑" panose="020B0503020204020204" pitchFamily="34" charset="-122"/>
                <a:cs typeface="+mn-ea"/>
              </a:rPr>
              <a:t>'o'</a:t>
            </a:r>
            <a:r>
              <a:rPr lang="zh-CN" altLang="en-US" sz="2000" dirty="0">
                <a:solidFill>
                  <a:srgbClr val="595959"/>
                </a:solidFill>
                <a:latin typeface="微软雅黑" panose="020B0503020204020204" pitchFamily="34" charset="-122"/>
                <a:ea typeface="微软雅黑" panose="020B0503020204020204" pitchFamily="34" charset="-122"/>
                <a:cs typeface="+mn-ea"/>
              </a:rPr>
              <a:t>在字符串中首次出现的索引，返回结果：</a:t>
            </a:r>
            <a:r>
              <a:rPr lang="en-US" altLang="zh-CN" sz="2000" dirty="0">
                <a:solidFill>
                  <a:srgbClr val="595959"/>
                </a:solidFill>
                <a:latin typeface="微软雅黑" panose="020B0503020204020204" pitchFamily="34" charset="-122"/>
                <a:ea typeface="微软雅黑" panose="020B0503020204020204" pitchFamily="34" charset="-122"/>
                <a:cs typeface="+mn-ea"/>
              </a:rPr>
              <a:t>4</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str.lastIndexOf</a:t>
            </a:r>
            <a:r>
              <a:rPr lang="en-US" altLang="zh-CN" sz="2000" dirty="0">
                <a:solidFill>
                  <a:srgbClr val="595959"/>
                </a:solidFill>
                <a:latin typeface="微软雅黑" panose="020B0503020204020204" pitchFamily="34" charset="-122"/>
                <a:ea typeface="微软雅黑" panose="020B0503020204020204" pitchFamily="34" charset="-122"/>
                <a:cs typeface="+mn-ea"/>
              </a:rPr>
              <a:t>('o');	// </a:t>
            </a:r>
            <a:r>
              <a:rPr lang="zh-CN" altLang="en-US" sz="2000" dirty="0">
                <a:solidFill>
                  <a:srgbClr val="595959"/>
                </a:solidFill>
                <a:latin typeface="微软雅黑" panose="020B0503020204020204" pitchFamily="34" charset="-122"/>
                <a:ea typeface="微软雅黑" panose="020B0503020204020204" pitchFamily="34" charset="-122"/>
                <a:cs typeface="+mn-ea"/>
              </a:rPr>
              <a:t>获取</a:t>
            </a:r>
            <a:r>
              <a:rPr lang="en-US" altLang="zh-CN" sz="2000" dirty="0">
                <a:solidFill>
                  <a:srgbClr val="595959"/>
                </a:solidFill>
                <a:latin typeface="微软雅黑" panose="020B0503020204020204" pitchFamily="34" charset="-122"/>
                <a:ea typeface="微软雅黑" panose="020B0503020204020204" pitchFamily="34" charset="-122"/>
                <a:cs typeface="+mn-ea"/>
              </a:rPr>
              <a:t>'o'</a:t>
            </a:r>
            <a:r>
              <a:rPr lang="zh-CN" altLang="en-US" sz="2000" dirty="0">
                <a:solidFill>
                  <a:srgbClr val="595959"/>
                </a:solidFill>
                <a:latin typeface="微软雅黑" panose="020B0503020204020204" pitchFamily="34" charset="-122"/>
                <a:ea typeface="微软雅黑" panose="020B0503020204020204" pitchFamily="34" charset="-122"/>
                <a:cs typeface="+mn-ea"/>
              </a:rPr>
              <a:t>在字符串中最后出现的索引，返回结果：</a:t>
            </a:r>
            <a:r>
              <a:rPr lang="en-US" altLang="zh-CN" sz="2000" dirty="0">
                <a:solidFill>
                  <a:srgbClr val="595959"/>
                </a:solidFill>
                <a:latin typeface="微软雅黑" panose="020B0503020204020204" pitchFamily="34" charset="-122"/>
                <a:ea typeface="微软雅黑" panose="020B0503020204020204" pitchFamily="34" charset="-122"/>
                <a:cs typeface="+mn-ea"/>
              </a:rPr>
              <a:t>6</a:t>
            </a:r>
          </a:p>
        </p:txBody>
      </p:sp>
      <p:sp>
        <p:nvSpPr>
          <p:cNvPr id="8" name="文本框 7">
            <a:extLst>
              <a:ext uri="{FF2B5EF4-FFF2-40B4-BE49-F238E27FC236}">
                <a16:creationId xmlns:a16="http://schemas.microsoft.com/office/drawing/2014/main" id="{24050476-582B-401C-894A-12AF5EAC3665}"/>
              </a:ext>
            </a:extLst>
          </p:cNvPr>
          <p:cNvSpPr txBox="1"/>
          <p:nvPr/>
        </p:nvSpPr>
        <p:spPr>
          <a:xfrm>
            <a:off x="982638" y="1146587"/>
            <a:ext cx="10657184" cy="1131079"/>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通过代码演示</a:t>
            </a:r>
            <a:r>
              <a:rPr lang="en-US" altLang="zh-CN" sz="2000" dirty="0" err="1">
                <a:solidFill>
                  <a:srgbClr val="1369B3"/>
                </a:solidFill>
                <a:latin typeface="微软雅黑" panose="020B0503020204020204" pitchFamily="34" charset="-122"/>
                <a:ea typeface="微软雅黑" panose="020B0503020204020204" pitchFamily="34" charset="-122"/>
                <a:cs typeface="+mn-ea"/>
              </a:rPr>
              <a:t>indexOf</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lastIndexOf</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查找字符串</a:t>
            </a:r>
            <a:r>
              <a:rPr lang="en-US" altLang="zh-CN" sz="2000" dirty="0">
                <a:solidFill>
                  <a:srgbClr val="595959"/>
                </a:solidFill>
                <a:latin typeface="微软雅黑" panose="020B0503020204020204" pitchFamily="34" charset="-122"/>
                <a:ea typeface="微软雅黑" panose="020B0503020204020204" pitchFamily="34" charset="-122"/>
                <a:cs typeface="+mn-ea"/>
              </a:rPr>
              <a:t>'HelloWorld'</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o</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首次</a:t>
            </a:r>
            <a:r>
              <a:rPr lang="zh-CN" altLang="en-US" sz="2000" dirty="0">
                <a:solidFill>
                  <a:srgbClr val="1369B3"/>
                </a:solidFill>
                <a:latin typeface="微软雅黑" panose="020B0503020204020204" pitchFamily="34" charset="-122"/>
                <a:ea typeface="微软雅黑" panose="020B0503020204020204" pitchFamily="34" charset="-122"/>
                <a:cs typeface="+mn-ea"/>
              </a:rPr>
              <a:t>出现</a:t>
            </a:r>
            <a:r>
              <a:rPr lang="zh-CN" altLang="en-US" sz="2000" dirty="0">
                <a:solidFill>
                  <a:srgbClr val="595959"/>
                </a:solidFill>
                <a:latin typeface="微软雅黑" panose="020B0503020204020204" pitchFamily="34" charset="-122"/>
                <a:ea typeface="微软雅黑" panose="020B0503020204020204" pitchFamily="34" charset="-122"/>
                <a:cs typeface="+mn-ea"/>
              </a:rPr>
              <a:t>的索引和</a:t>
            </a:r>
            <a:r>
              <a:rPr lang="zh-CN" altLang="en-US" sz="2000" dirty="0">
                <a:solidFill>
                  <a:srgbClr val="1369B3"/>
                </a:solidFill>
                <a:latin typeface="微软雅黑" panose="020B0503020204020204" pitchFamily="34" charset="-122"/>
                <a:ea typeface="微软雅黑" panose="020B0503020204020204" pitchFamily="34" charset="-122"/>
                <a:cs typeface="+mn-ea"/>
              </a:rPr>
              <a:t>最后出现</a:t>
            </a:r>
            <a:r>
              <a:rPr lang="zh-CN" altLang="en-US" sz="2000" dirty="0">
                <a:solidFill>
                  <a:srgbClr val="595959"/>
                </a:solidFill>
                <a:latin typeface="微软雅黑" panose="020B0503020204020204" pitchFamily="34" charset="-122"/>
                <a:ea typeface="微软雅黑" panose="020B0503020204020204" pitchFamily="34" charset="-122"/>
                <a:cs typeface="+mn-ea"/>
              </a:rPr>
              <a:t>的索引，示例代码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902197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根据索引返回字符的方法</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，能够根据不同场景选择合适的方法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获取字符串</a:t>
            </a:r>
            <a:endPar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32292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10" name="表格 9">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905562126"/>
              </p:ext>
            </p:extLst>
          </p:nvPr>
        </p:nvGraphicFramePr>
        <p:xfrm>
          <a:off x="1414686" y="2205658"/>
          <a:ext cx="9577064" cy="2507416"/>
        </p:xfrm>
        <a:graphic>
          <a:graphicData uri="http://schemas.openxmlformats.org/drawingml/2006/table">
            <a:tbl>
              <a:tblPr>
                <a:tableStyleId>{7DF18680-E054-41AD-8BC1-D1AEF772440D}</a:tableStyleId>
              </a:tblPr>
              <a:tblGrid>
                <a:gridCol w="2664296">
                  <a:extLst>
                    <a:ext uri="{9D8B030D-6E8A-4147-A177-3AD203B41FA5}">
                      <a16:colId xmlns:a16="http://schemas.microsoft.com/office/drawing/2014/main" val="20000"/>
                    </a:ext>
                  </a:extLst>
                </a:gridCol>
                <a:gridCol w="6912768">
                  <a:extLst>
                    <a:ext uri="{9D8B030D-6E8A-4147-A177-3AD203B41FA5}">
                      <a16:colId xmlns:a16="http://schemas.microsoft.com/office/drawing/2014/main" val="4045703550"/>
                    </a:ext>
                  </a:extLst>
                </a:gridCol>
              </a:tblGrid>
              <a:tr h="702124">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9026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charAt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(index)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index</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索引的字符，字符串第</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个字符的索引为</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9026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charCodeAt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(index)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index</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索引的字符的</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ASCII</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码</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bl>
          </a:graphicData>
        </a:graphic>
      </p:graphicFrame>
      <p:sp>
        <p:nvSpPr>
          <p:cNvPr id="6" name="TextBox 76"/>
          <p:cNvSpPr txBox="1"/>
          <p:nvPr/>
        </p:nvSpPr>
        <p:spPr>
          <a:xfrm>
            <a:off x="976161" y="1239937"/>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根据</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索引</a:t>
            </a: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返回字符串的</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99987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37C7476-70A0-45CA-ACD1-7CDA8E61E8F9}"/>
              </a:ext>
            </a:extLst>
          </p:cNvPr>
          <p:cNvSpPr txBox="1"/>
          <p:nvPr/>
        </p:nvSpPr>
        <p:spPr>
          <a:xfrm>
            <a:off x="910630" y="1053530"/>
            <a:ext cx="10419861" cy="5101397"/>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如何在程序中描述</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一个对象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的特征？</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5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大家可能会想到，通过</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定义多个变量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来描述，以学生对象为例：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5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定义</a:t>
            </a:r>
            <a:r>
              <a:rPr lang="zh-CN" altLang="en-US" sz="2000" dirty="0">
                <a:solidFill>
                  <a:srgbClr val="595959"/>
                </a:solidFill>
                <a:latin typeface="微软雅黑" panose="020B0503020204020204" pitchFamily="34" charset="-122"/>
                <a:ea typeface="微软雅黑" panose="020B0503020204020204" pitchFamily="34" charset="-122"/>
                <a:cs typeface="+mn-ea"/>
              </a:rPr>
              <a:t>变量</a:t>
            </a:r>
            <a:r>
              <a:rPr lang="en-US" altLang="zh-CN" sz="2000" dirty="0">
                <a:solidFill>
                  <a:srgbClr val="595959"/>
                </a:solidFill>
                <a:latin typeface="微软雅黑" panose="020B0503020204020204" pitchFamily="34" charset="-122"/>
                <a:ea typeface="微软雅黑" panose="020B0503020204020204" pitchFamily="34" charset="-122"/>
                <a:cs typeface="+mn-ea"/>
              </a:rPr>
              <a:t>name</a:t>
            </a:r>
            <a:r>
              <a:rPr lang="zh-CN" altLang="en-US" sz="2000" dirty="0">
                <a:solidFill>
                  <a:srgbClr val="595959"/>
                </a:solidFill>
                <a:latin typeface="微软雅黑" panose="020B0503020204020204" pitchFamily="34" charset="-122"/>
                <a:ea typeface="微软雅黑" panose="020B0503020204020204" pitchFamily="34" charset="-122"/>
                <a:cs typeface="+mn-ea"/>
              </a:rPr>
              <a:t>来描述学生的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姓名。</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定义</a:t>
            </a:r>
            <a:r>
              <a:rPr lang="zh-CN" altLang="en-US" sz="2000" dirty="0">
                <a:solidFill>
                  <a:srgbClr val="595959"/>
                </a:solidFill>
                <a:latin typeface="微软雅黑" panose="020B0503020204020204" pitchFamily="34" charset="-122"/>
                <a:ea typeface="微软雅黑" panose="020B0503020204020204" pitchFamily="34" charset="-122"/>
                <a:cs typeface="+mn-ea"/>
              </a:rPr>
              <a:t>变量</a:t>
            </a:r>
            <a:r>
              <a:rPr lang="en-US" altLang="zh-CN" sz="2000" dirty="0">
                <a:solidFill>
                  <a:srgbClr val="595959"/>
                </a:solidFill>
                <a:latin typeface="微软雅黑" panose="020B0503020204020204" pitchFamily="34" charset="-122"/>
                <a:ea typeface="微软雅黑" panose="020B0503020204020204" pitchFamily="34" charset="-122"/>
                <a:cs typeface="+mn-ea"/>
              </a:rPr>
              <a:t>age</a:t>
            </a:r>
            <a:r>
              <a:rPr lang="zh-CN" altLang="en-US" sz="2000" dirty="0">
                <a:solidFill>
                  <a:srgbClr val="595959"/>
                </a:solidFill>
                <a:latin typeface="微软雅黑" panose="020B0503020204020204" pitchFamily="34" charset="-122"/>
                <a:ea typeface="微软雅黑" panose="020B0503020204020204" pitchFamily="34" charset="-122"/>
                <a:cs typeface="+mn-ea"/>
              </a:rPr>
              <a:t>来描述学生的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年龄。</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定义</a:t>
            </a:r>
            <a:r>
              <a:rPr lang="zh-CN" altLang="en-US" sz="2000" dirty="0">
                <a:solidFill>
                  <a:srgbClr val="595959"/>
                </a:solidFill>
                <a:latin typeface="微软雅黑" panose="020B0503020204020204" pitchFamily="34" charset="-122"/>
                <a:ea typeface="微软雅黑" panose="020B0503020204020204" pitchFamily="34" charset="-122"/>
                <a:cs typeface="+mn-ea"/>
              </a:rPr>
              <a:t>变量</a:t>
            </a:r>
            <a:r>
              <a:rPr lang="en-US" altLang="zh-CN" sz="2000" dirty="0">
                <a:solidFill>
                  <a:srgbClr val="595959"/>
                </a:solidFill>
                <a:latin typeface="微软雅黑" panose="020B0503020204020204" pitchFamily="34" charset="-122"/>
                <a:ea typeface="微软雅黑" panose="020B0503020204020204" pitchFamily="34" charset="-122"/>
                <a:cs typeface="+mn-ea"/>
              </a:rPr>
              <a:t>sex</a:t>
            </a:r>
            <a:r>
              <a:rPr lang="zh-CN" altLang="en-US" sz="2000" dirty="0">
                <a:solidFill>
                  <a:srgbClr val="595959"/>
                </a:solidFill>
                <a:latin typeface="微软雅黑" panose="020B0503020204020204" pitchFamily="34" charset="-122"/>
                <a:ea typeface="微软雅黑" panose="020B0503020204020204" pitchFamily="34" charset="-122"/>
                <a:cs typeface="+mn-ea"/>
              </a:rPr>
              <a:t>来描述学生的性别</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等。</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1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但是，当</a:t>
            </a:r>
            <a:r>
              <a:rPr lang="zh-CN" altLang="en-US" sz="2000" dirty="0">
                <a:solidFill>
                  <a:srgbClr val="595959"/>
                </a:solidFill>
                <a:latin typeface="微软雅黑" panose="020B0503020204020204" pitchFamily="34" charset="-122"/>
                <a:ea typeface="微软雅黑" panose="020B0503020204020204" pitchFamily="34" charset="-122"/>
                <a:cs typeface="+mn-ea"/>
              </a:rPr>
              <a:t>需要描述</a:t>
            </a:r>
            <a:r>
              <a:rPr lang="zh-CN" altLang="en-US" sz="2000" dirty="0">
                <a:solidFill>
                  <a:srgbClr val="1369B3"/>
                </a:solidFill>
                <a:latin typeface="微软雅黑" panose="020B0503020204020204" pitchFamily="34" charset="-122"/>
                <a:ea typeface="微软雅黑" panose="020B0503020204020204" pitchFamily="34" charset="-122"/>
                <a:cs typeface="+mn-ea"/>
              </a:rPr>
              <a:t>多个学生</a:t>
            </a:r>
            <a:r>
              <a:rPr lang="zh-CN" altLang="en-US" sz="2000" dirty="0">
                <a:solidFill>
                  <a:srgbClr val="595959"/>
                </a:solidFill>
                <a:latin typeface="微软雅黑" panose="020B0503020204020204" pitchFamily="34" charset="-122"/>
                <a:ea typeface="微软雅黑" panose="020B0503020204020204" pitchFamily="34" charset="-122"/>
                <a:cs typeface="+mn-ea"/>
              </a:rPr>
              <a:t>时，如果每个学生的姓名、年龄和性别都通过变量来描述，会使程序出现大量的变量，导致程序难以维护</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此时</a:t>
            </a:r>
            <a:r>
              <a:rPr lang="zh-CN" altLang="en-US" sz="2000" dirty="0">
                <a:solidFill>
                  <a:srgbClr val="595959"/>
                </a:solidFill>
                <a:latin typeface="微软雅黑" panose="020B0503020204020204" pitchFamily="34" charset="-122"/>
                <a:ea typeface="微软雅黑" panose="020B0503020204020204" pitchFamily="34" charset="-122"/>
                <a:cs typeface="+mn-ea"/>
              </a:rPr>
              <a:t>，我们可以</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通过</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JavaScript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中的对象（一种数据类型）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来</a:t>
            </a:r>
            <a:r>
              <a:rPr lang="zh-CN" altLang="en-US" sz="2000" dirty="0">
                <a:solidFill>
                  <a:srgbClr val="595959"/>
                </a:solidFill>
                <a:latin typeface="微软雅黑" panose="020B0503020204020204" pitchFamily="34" charset="-122"/>
                <a:ea typeface="微软雅黑" panose="020B0503020204020204" pitchFamily="34" charset="-122"/>
                <a:cs typeface="+mn-ea"/>
              </a:rPr>
              <a:t>描述学生，将学生的特征保存在对象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中。</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初识对象</a:t>
            </a:r>
          </a:p>
        </p:txBody>
      </p:sp>
    </p:spTree>
    <p:extLst>
      <p:ext uri="{BB962C8B-B14F-4D97-AF65-F5344CB8AC3E}">
        <p14:creationId xmlns:p14="http://schemas.microsoft.com/office/powerpoint/2010/main" val="1114420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6">
            <a:extLst>
              <a:ext uri="{FF2B5EF4-FFF2-40B4-BE49-F238E27FC236}">
                <a16:creationId xmlns:a16="http://schemas.microsoft.com/office/drawing/2014/main" id="{4AB82E9C-6FA9-4993-9395-DF877E5768B8}"/>
              </a:ext>
            </a:extLst>
          </p:cNvPr>
          <p:cNvSpPr txBox="1"/>
          <p:nvPr/>
        </p:nvSpPr>
        <p:spPr>
          <a:xfrm>
            <a:off x="1138084" y="2744554"/>
            <a:ext cx="9856578" cy="1477328"/>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'Apple';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str.charAt</a:t>
            </a:r>
            <a:r>
              <a:rPr lang="en-US" altLang="zh-CN" sz="2000" dirty="0">
                <a:solidFill>
                  <a:srgbClr val="595959"/>
                </a:solidFill>
                <a:latin typeface="微软雅黑" panose="020B0503020204020204" pitchFamily="34" charset="-122"/>
                <a:ea typeface="微软雅黑" panose="020B0503020204020204" pitchFamily="34" charset="-122"/>
                <a:cs typeface="+mn-ea"/>
              </a:rPr>
              <a:t>(2);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p</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str.charCodeAt</a:t>
            </a:r>
            <a:r>
              <a:rPr lang="en-US" altLang="zh-CN" sz="2000" dirty="0">
                <a:solidFill>
                  <a:srgbClr val="595959"/>
                </a:solidFill>
                <a:latin typeface="微软雅黑" panose="020B0503020204020204" pitchFamily="34" charset="-122"/>
                <a:ea typeface="微软雅黑" panose="020B0503020204020204" pitchFamily="34" charset="-122"/>
                <a:cs typeface="+mn-ea"/>
              </a:rPr>
              <a:t>(0));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65</a:t>
            </a:r>
            <a:r>
              <a:rPr lang="zh-CN" altLang="en-US" sz="2000" dirty="0">
                <a:solidFill>
                  <a:srgbClr val="595959"/>
                </a:solidFill>
                <a:latin typeface="微软雅黑" panose="020B0503020204020204" pitchFamily="34" charset="-122"/>
                <a:ea typeface="微软雅黑" panose="020B0503020204020204" pitchFamily="34" charset="-122"/>
                <a:cs typeface="+mn-ea"/>
              </a:rPr>
              <a:t>（字符</a:t>
            </a:r>
            <a:r>
              <a:rPr lang="en-US" altLang="zh-CN" sz="2000" dirty="0">
                <a:solidFill>
                  <a:srgbClr val="595959"/>
                </a:solidFill>
                <a:latin typeface="微软雅黑" panose="020B0503020204020204" pitchFamily="34" charset="-122"/>
                <a:ea typeface="微软雅黑" panose="020B0503020204020204" pitchFamily="34" charset="-122"/>
                <a:cs typeface="+mn-ea"/>
              </a:rPr>
              <a:t>A</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en-US" altLang="zh-CN" sz="2000" dirty="0">
                <a:solidFill>
                  <a:srgbClr val="595959"/>
                </a:solidFill>
                <a:latin typeface="微软雅黑" panose="020B0503020204020204" pitchFamily="34" charset="-122"/>
                <a:ea typeface="微软雅黑" panose="020B0503020204020204" pitchFamily="34" charset="-122"/>
                <a:cs typeface="+mn-ea"/>
              </a:rPr>
              <a:t>ASCII</a:t>
            </a:r>
            <a:r>
              <a:rPr lang="zh-CN" altLang="en-US" sz="2000" dirty="0">
                <a:solidFill>
                  <a:srgbClr val="595959"/>
                </a:solidFill>
                <a:latin typeface="微软雅黑" panose="020B0503020204020204" pitchFamily="34" charset="-122"/>
                <a:ea typeface="微软雅黑" panose="020B0503020204020204" pitchFamily="34" charset="-122"/>
                <a:cs typeface="+mn-ea"/>
              </a:rPr>
              <a:t>码为</a:t>
            </a:r>
            <a:r>
              <a:rPr lang="en-US" altLang="zh-CN" sz="2000" dirty="0">
                <a:solidFill>
                  <a:srgbClr val="595959"/>
                </a:solidFill>
                <a:latin typeface="微软雅黑" panose="020B0503020204020204" pitchFamily="34" charset="-122"/>
                <a:ea typeface="微软雅黑" panose="020B0503020204020204" pitchFamily="34" charset="-122"/>
                <a:cs typeface="+mn-ea"/>
              </a:rPr>
              <a:t>65</a:t>
            </a:r>
            <a:r>
              <a:rPr lang="zh-CN" altLang="en-US" sz="2000" dirty="0">
                <a:solidFill>
                  <a:srgbClr val="595959"/>
                </a:solidFill>
                <a:latin typeface="微软雅黑" panose="020B0503020204020204" pitchFamily="34" charset="-122"/>
                <a:ea typeface="微软雅黑" panose="020B0503020204020204" pitchFamily="34" charset="-122"/>
                <a:cs typeface="+mn-ea"/>
              </a:rPr>
              <a:t>）</a:t>
            </a:r>
          </a:p>
        </p:txBody>
      </p:sp>
      <p:sp>
        <p:nvSpPr>
          <p:cNvPr id="8" name="文本框 7">
            <a:extLst>
              <a:ext uri="{FF2B5EF4-FFF2-40B4-BE49-F238E27FC236}">
                <a16:creationId xmlns:a16="http://schemas.microsoft.com/office/drawing/2014/main" id="{24050476-582B-401C-894A-12AF5EAC3665}"/>
              </a:ext>
            </a:extLst>
          </p:cNvPr>
          <p:cNvSpPr txBox="1"/>
          <p:nvPr/>
        </p:nvSpPr>
        <p:spPr>
          <a:xfrm>
            <a:off x="982638" y="1146587"/>
            <a:ext cx="10657184" cy="1131079"/>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通过代码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演示</a:t>
            </a:r>
            <a:r>
              <a:rPr lang="en-US" altLang="zh-CN" sz="2000" dirty="0" err="1">
                <a:solidFill>
                  <a:srgbClr val="1369B3"/>
                </a:solidFill>
                <a:latin typeface="微软雅黑" panose="020B0503020204020204" pitchFamily="34" charset="-122"/>
                <a:ea typeface="微软雅黑" panose="020B0503020204020204" pitchFamily="34" charset="-122"/>
                <a:cs typeface="+mn-ea"/>
              </a:rPr>
              <a:t>charAt</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charCodeAt</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的使用。</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查找字符串</a:t>
            </a:r>
            <a:r>
              <a:rPr lang="en-US" altLang="zh-CN" sz="2000" dirty="0">
                <a:solidFill>
                  <a:srgbClr val="595959"/>
                </a:solidFill>
                <a:latin typeface="微软雅黑" panose="020B0503020204020204" pitchFamily="34" charset="-122"/>
                <a:ea typeface="微软雅黑" panose="020B0503020204020204" pitchFamily="34" charset="-122"/>
                <a:cs typeface="+mn-ea"/>
              </a:rPr>
              <a:t>'Apple'</a:t>
            </a:r>
            <a:r>
              <a:rPr lang="zh-CN" altLang="en-US" sz="2000" dirty="0">
                <a:solidFill>
                  <a:srgbClr val="595959"/>
                </a:solidFill>
                <a:latin typeface="微软雅黑" panose="020B0503020204020204" pitchFamily="34" charset="-122"/>
                <a:ea typeface="微软雅黑" panose="020B0503020204020204" pitchFamily="34" charset="-122"/>
                <a:cs typeface="+mn-ea"/>
              </a:rPr>
              <a:t>中索引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2</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595959"/>
                </a:solidFill>
                <a:latin typeface="微软雅黑" panose="020B0503020204020204" pitchFamily="34" charset="-122"/>
                <a:ea typeface="微软雅黑" panose="020B0503020204020204" pitchFamily="34" charset="-122"/>
                <a:cs typeface="+mn-ea"/>
              </a:rPr>
              <a:t>字符，以及索引为</a:t>
            </a:r>
            <a:r>
              <a:rPr lang="en-US" altLang="zh-CN" sz="2000" dirty="0">
                <a:solidFill>
                  <a:srgbClr val="595959"/>
                </a:solidFill>
                <a:latin typeface="微软雅黑" panose="020B0503020204020204" pitchFamily="34" charset="-122"/>
                <a:ea typeface="微软雅黑" panose="020B0503020204020204" pitchFamily="34" charset="-122"/>
                <a:cs typeface="+mn-ea"/>
              </a:rPr>
              <a:t>0</a:t>
            </a:r>
            <a:r>
              <a:rPr lang="zh-CN" altLang="en-US" sz="2000" dirty="0">
                <a:solidFill>
                  <a:srgbClr val="595959"/>
                </a:solidFill>
                <a:latin typeface="微软雅黑" panose="020B0503020204020204" pitchFamily="34" charset="-122"/>
                <a:ea typeface="微软雅黑" panose="020B0503020204020204" pitchFamily="34" charset="-122"/>
                <a:cs typeface="+mn-ea"/>
              </a:rPr>
              <a:t>的字符的</a:t>
            </a:r>
            <a:r>
              <a:rPr lang="en-US" altLang="zh-CN" sz="2000" dirty="0">
                <a:solidFill>
                  <a:srgbClr val="1369B3"/>
                </a:solidFill>
                <a:latin typeface="微软雅黑" panose="020B0503020204020204" pitchFamily="34" charset="-122"/>
                <a:ea typeface="微软雅黑" panose="020B0503020204020204" pitchFamily="34" charset="-122"/>
                <a:cs typeface="+mn-ea"/>
              </a:rPr>
              <a:t>ASCII</a:t>
            </a:r>
            <a:r>
              <a:rPr lang="zh-CN" altLang="en-US" sz="2000" dirty="0">
                <a:solidFill>
                  <a:srgbClr val="1369B3"/>
                </a:solidFill>
                <a:latin typeface="微软雅黑" panose="020B0503020204020204" pitchFamily="34" charset="-122"/>
                <a:ea typeface="微软雅黑" panose="020B0503020204020204" pitchFamily="34" charset="-122"/>
                <a:cs typeface="+mn-ea"/>
              </a:rPr>
              <a:t>码</a:t>
            </a:r>
            <a:r>
              <a:rPr lang="zh-CN" altLang="en-US" sz="2000" dirty="0">
                <a:solidFill>
                  <a:srgbClr val="595959"/>
                </a:solidFill>
                <a:latin typeface="微软雅黑" panose="020B0503020204020204" pitchFamily="34" charset="-122"/>
                <a:ea typeface="微软雅黑" panose="020B0503020204020204" pitchFamily="34" charset="-122"/>
                <a:cs typeface="+mn-ea"/>
              </a:rPr>
              <a:t>，示例代码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8438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607833"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字符串</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截取、连接、替换和大小写转换的方法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能够根据不同场景选择合适的</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方法操作字符串</a:t>
            </a:r>
            <a:endPar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03474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TextBox 76"/>
          <p:cNvSpPr txBox="1"/>
          <p:nvPr/>
        </p:nvSpPr>
        <p:spPr>
          <a:xfrm>
            <a:off x="976161" y="1053530"/>
            <a:ext cx="6775229"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字符串</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截取、连接、替换和大小写转换的</a:t>
            </a: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7" name="表格 6">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1570792190"/>
              </p:ext>
            </p:extLst>
          </p:nvPr>
        </p:nvGraphicFramePr>
        <p:xfrm>
          <a:off x="982638" y="1806405"/>
          <a:ext cx="10064084" cy="4527325"/>
        </p:xfrm>
        <a:graphic>
          <a:graphicData uri="http://schemas.openxmlformats.org/drawingml/2006/table">
            <a:tbl>
              <a:tblPr>
                <a:tableStyleId>{7DF18680-E054-41AD-8BC1-D1AEF772440D}</a:tableStyleId>
              </a:tblPr>
              <a:tblGrid>
                <a:gridCol w="2799783">
                  <a:extLst>
                    <a:ext uri="{9D8B030D-6E8A-4147-A177-3AD203B41FA5}">
                      <a16:colId xmlns:a16="http://schemas.microsoft.com/office/drawing/2014/main" val="20000"/>
                    </a:ext>
                  </a:extLst>
                </a:gridCol>
                <a:gridCol w="7264301">
                  <a:extLst>
                    <a:ext uri="{9D8B030D-6E8A-4147-A177-3AD203B41FA5}">
                      <a16:colId xmlns:a16="http://schemas.microsoft.com/office/drawing/2014/main" val="4045703550"/>
                    </a:ext>
                  </a:extLst>
                </a:gridCol>
              </a:tblGrid>
              <a:tr h="377188">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484911">
                <a:tc>
                  <a:txBody>
                    <a:bodyPr/>
                    <a:lstStyle/>
                    <a:p>
                      <a:pPr marL="0" indent="0" algn="l" defTabSz="1219200" rtl="0" eaLnBrk="1" latinLnBrk="0" hangingPunct="1">
                        <a:spcAft>
                          <a:spcPts val="0"/>
                        </a:spcAft>
                      </a:pPr>
                      <a:r>
                        <a:rPr lang="en-US" altLang="zh-CN" sz="1600" b="0" kern="100" dirty="0" err="1" smtClean="0">
                          <a:solidFill>
                            <a:srgbClr val="595959"/>
                          </a:solidFill>
                          <a:effectLst/>
                          <a:latin typeface="微软雅黑" panose="020B0503020204020204" pitchFamily="34" charset="-122"/>
                          <a:ea typeface="微软雅黑" panose="020B0503020204020204" pitchFamily="34" charset="-122"/>
                          <a:cs typeface="+mn-cs"/>
                        </a:rPr>
                        <a:t>concat</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(str1[, str2, str3…])	</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连接一个或多个字符串</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594131">
                <a:tc>
                  <a:txBody>
                    <a:bodyPr/>
                    <a:lstStyle/>
                    <a:p>
                      <a:pPr marL="0" indent="0" algn="l" defTabSz="1219200" rtl="0" eaLnBrk="1" latinLnBrk="0" hangingPunct="1">
                        <a:spcAft>
                          <a:spcPts val="0"/>
                        </a:spcAft>
                      </a:pP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slice(start[, end])</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截取从起始（</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start</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）索引到终止（</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end</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）索引之间的</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个子字符串，若省略</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end</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则表示从起始（</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start</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）索引开始截取到字符串末尾</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594131">
                <a:tc>
                  <a:txBody>
                    <a:bodyPr/>
                    <a:lstStyle/>
                    <a:p>
                      <a:pPr marL="0" indent="0" algn="l" defTabSz="1219200" rtl="0" eaLnBrk="1" latinLnBrk="0" hangingPunct="1">
                        <a:spcAft>
                          <a:spcPts val="0"/>
                        </a:spcAft>
                      </a:pP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substring(start[, end])</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截取从起始（</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start</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）索引到终止（</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end</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）索引之间的</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个子字符串，基本和</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slice</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相同，但是不接收负值</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659716747"/>
                  </a:ext>
                </a:extLst>
              </a:tr>
              <a:tr h="594131">
                <a:tc>
                  <a:txBody>
                    <a:bodyPr/>
                    <a:lstStyle/>
                    <a:p>
                      <a:pPr marL="0" indent="0" algn="l" defTabSz="1219200" rtl="0" eaLnBrk="1" latinLnBrk="0" hangingPunct="1">
                        <a:spcAft>
                          <a:spcPts val="0"/>
                        </a:spcAft>
                      </a:pPr>
                      <a:r>
                        <a:rPr lang="en-US" altLang="zh-CN" sz="1600" b="0" kern="100" dirty="0" err="1" smtClean="0">
                          <a:solidFill>
                            <a:srgbClr val="595959"/>
                          </a:solidFill>
                          <a:effectLst/>
                          <a:latin typeface="微软雅黑" panose="020B0503020204020204" pitchFamily="34" charset="-122"/>
                          <a:ea typeface="微软雅黑" panose="020B0503020204020204" pitchFamily="34" charset="-122"/>
                          <a:cs typeface="+mn-cs"/>
                        </a:rPr>
                        <a:t>substr</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(start[, length])	</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截取从起始（</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start</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）索引开始到</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length</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长度的子字符串，若省略</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length</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则表示从起始（</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start</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）索引开始截取到字符串末尾</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828564903"/>
                  </a:ext>
                </a:extLst>
              </a:tr>
              <a:tr h="337987">
                <a:tc>
                  <a:txBody>
                    <a:bodyPr/>
                    <a:lstStyle/>
                    <a:p>
                      <a:pPr marL="0" indent="0" algn="l" defTabSz="1219200" rtl="0" eaLnBrk="1" latinLnBrk="0" hangingPunct="1">
                        <a:spcAft>
                          <a:spcPts val="0"/>
                        </a:spcAft>
                      </a:pPr>
                      <a:r>
                        <a:rPr lang="en-US" altLang="zh-CN" sz="1600" b="0" kern="100" dirty="0" err="1" smtClean="0">
                          <a:solidFill>
                            <a:srgbClr val="595959"/>
                          </a:solidFill>
                          <a:effectLst/>
                          <a:latin typeface="微软雅黑" panose="020B0503020204020204" pitchFamily="34" charset="-122"/>
                          <a:ea typeface="微软雅黑" panose="020B0503020204020204" pitchFamily="34" charset="-122"/>
                          <a:cs typeface="+mn-cs"/>
                        </a:rPr>
                        <a:t>toLowerCase</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	</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获取字符串的小写形式</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82360461"/>
                  </a:ext>
                </a:extLst>
              </a:tr>
              <a:tr h="573891">
                <a:tc>
                  <a:txBody>
                    <a:bodyPr/>
                    <a:lstStyle/>
                    <a:p>
                      <a:pPr marL="0" indent="0" algn="l" defTabSz="1219200" rtl="0" eaLnBrk="1" latinLnBrk="0" hangingPunct="1">
                        <a:spcAft>
                          <a:spcPts val="0"/>
                        </a:spcAft>
                      </a:pPr>
                      <a:r>
                        <a:rPr lang="en-US" altLang="zh-CN" sz="1600" b="0" kern="100" dirty="0" err="1" smtClean="0">
                          <a:solidFill>
                            <a:srgbClr val="595959"/>
                          </a:solidFill>
                          <a:effectLst/>
                          <a:latin typeface="微软雅黑" panose="020B0503020204020204" pitchFamily="34" charset="-122"/>
                          <a:ea typeface="微软雅黑" panose="020B0503020204020204" pitchFamily="34" charset="-122"/>
                          <a:cs typeface="+mn-cs"/>
                        </a:rPr>
                        <a:t>toUpperCase</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获取字符串的大写形式</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51334220"/>
                  </a:ext>
                </a:extLst>
              </a:tr>
              <a:tr h="486044">
                <a:tc>
                  <a:txBody>
                    <a:bodyPr/>
                    <a:lstStyle/>
                    <a:p>
                      <a:pPr marL="0" indent="0" algn="l" defTabSz="1219200" rtl="0" eaLnBrk="1" latinLnBrk="0" hangingPunct="1">
                        <a:spcAft>
                          <a:spcPts val="0"/>
                        </a:spcAft>
                      </a:pP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split([separator[, limit])</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使用</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separator</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（分割符）将字符串分割成数组，</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limit</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用于限制数量</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591927090"/>
                  </a:ext>
                </a:extLst>
              </a:tr>
              <a:tr h="484911">
                <a:tc>
                  <a:txBody>
                    <a:bodyPr/>
                    <a:lstStyle/>
                    <a:p>
                      <a:pPr marL="0" indent="0" algn="l" defTabSz="1219200" rtl="0" eaLnBrk="1" latinLnBrk="0" hangingPunct="1">
                        <a:spcAft>
                          <a:spcPts val="0"/>
                        </a:spcAft>
                      </a:pP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replace(str1, str2)</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使用</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str2</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替换字符串中的</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str1</a:t>
                      </a:r>
                      <a:r>
                        <a:rPr lang="zh-CN" altLang="en-US" sz="1600" b="0" kern="100" dirty="0" smtClean="0">
                          <a:solidFill>
                            <a:srgbClr val="595959"/>
                          </a:solidFill>
                          <a:effectLst/>
                          <a:latin typeface="微软雅黑" panose="020B0503020204020204" pitchFamily="34" charset="-122"/>
                          <a:ea typeface="微软雅黑" panose="020B0503020204020204" pitchFamily="34" charset="-122"/>
                          <a:cs typeface="+mn-cs"/>
                        </a:rPr>
                        <a:t>，返回替换结果，只会替换第一次出现的</a:t>
                      </a:r>
                      <a:r>
                        <a:rPr lang="en-US" altLang="zh-CN" sz="1600" b="0" kern="100" dirty="0" smtClean="0">
                          <a:solidFill>
                            <a:srgbClr val="595959"/>
                          </a:solidFill>
                          <a:effectLst/>
                          <a:latin typeface="微软雅黑" panose="020B0503020204020204" pitchFamily="34" charset="-122"/>
                          <a:ea typeface="微软雅黑" panose="020B0503020204020204" pitchFamily="34" charset="-122"/>
                          <a:cs typeface="+mn-cs"/>
                        </a:rPr>
                        <a:t>str1</a:t>
                      </a:r>
                      <a:endParaRPr lang="zh-CN" altLang="en-US" sz="16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82277087"/>
                  </a:ext>
                </a:extLst>
              </a:tr>
            </a:tbl>
          </a:graphicData>
        </a:graphic>
      </p:graphicFrame>
    </p:spTree>
    <p:extLst>
      <p:ext uri="{BB962C8B-B14F-4D97-AF65-F5344CB8AC3E}">
        <p14:creationId xmlns:p14="http://schemas.microsoft.com/office/powerpoint/2010/main" val="373702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TextBox 35"/>
          <p:cNvSpPr txBox="1">
            <a:spLocks noChangeArrowheads="1"/>
          </p:cNvSpPr>
          <p:nvPr/>
        </p:nvSpPr>
        <p:spPr bwMode="auto">
          <a:xfrm>
            <a:off x="1143691" y="1269554"/>
            <a:ext cx="1044116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使用</a:t>
            </a:r>
            <a:r>
              <a:rPr lang="en-US" altLang="zh-CN" sz="2000" dirty="0" err="1">
                <a:solidFill>
                  <a:srgbClr val="1369B3"/>
                </a:solidFill>
                <a:latin typeface="微软雅黑" panose="020B0503020204020204" pitchFamily="34" charset="-122"/>
                <a:ea typeface="微软雅黑" panose="020B0503020204020204" pitchFamily="34" charset="-122"/>
              </a:rPr>
              <a:t>concat</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连接</a:t>
            </a:r>
            <a:r>
              <a:rPr lang="zh-CN" altLang="en-US" sz="2000" dirty="0" smtClean="0">
                <a:solidFill>
                  <a:srgbClr val="595959"/>
                </a:solidFill>
                <a:latin typeface="微软雅黑" panose="020B0503020204020204" pitchFamily="34" charset="-122"/>
                <a:ea typeface="微软雅黑" panose="020B0503020204020204" pitchFamily="34" charset="-122"/>
              </a:rPr>
              <a:t>字符串</a:t>
            </a:r>
            <a:r>
              <a:rPr lang="en-US" altLang="zh-CN" sz="2000" dirty="0">
                <a:solidFill>
                  <a:srgbClr val="595959"/>
                </a:solidFill>
                <a:latin typeface="微软雅黑" panose="020B0503020204020204" pitchFamily="34" charset="-122"/>
                <a:ea typeface="微软雅黑" panose="020B0503020204020204" pitchFamily="34" charset="-122"/>
              </a:rPr>
              <a:t>'Hello'</a:t>
            </a:r>
            <a:r>
              <a:rPr lang="zh-CN" altLang="en-US" sz="2000" dirty="0" smtClean="0">
                <a:solidFill>
                  <a:srgbClr val="595959"/>
                </a:solidFill>
                <a:latin typeface="微软雅黑" panose="020B0503020204020204" pitchFamily="34" charset="-122"/>
                <a:ea typeface="微软雅黑" panose="020B0503020204020204" pitchFamily="34" charset="-122"/>
              </a:rPr>
              <a:t>和</a:t>
            </a:r>
            <a:r>
              <a:rPr lang="en-US" altLang="zh-CN" sz="2000" dirty="0" smtClean="0">
                <a:solidFill>
                  <a:srgbClr val="595959"/>
                </a:solidFill>
                <a:latin typeface="微软雅黑" panose="020B0503020204020204" pitchFamily="34" charset="-122"/>
                <a:ea typeface="微软雅黑" panose="020B0503020204020204" pitchFamily="34" charset="-122"/>
              </a:rPr>
              <a:t>'World</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smtClean="0">
                <a:solidFill>
                  <a:srgbClr val="595959"/>
                </a:solidFill>
                <a:latin typeface="微软雅黑" panose="020B0503020204020204" pitchFamily="34" charset="-122"/>
                <a:ea typeface="微软雅黑" panose="020B0503020204020204" pitchFamily="34" charset="-122"/>
              </a:rPr>
              <a:t>，示例代码如下。</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4AB82E9C-6FA9-4993-9395-DF877E5768B8}"/>
              </a:ext>
            </a:extLst>
          </p:cNvPr>
          <p:cNvSpPr txBox="1"/>
          <p:nvPr/>
        </p:nvSpPr>
        <p:spPr>
          <a:xfrm>
            <a:off x="1270670" y="2350798"/>
            <a:ext cx="8887700" cy="1422954"/>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'Hello';</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str1 = 'World';</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str.concat</a:t>
            </a:r>
            <a:r>
              <a:rPr lang="en-US" altLang="zh-CN" sz="2000" dirty="0">
                <a:solidFill>
                  <a:srgbClr val="595959"/>
                </a:solidFill>
                <a:latin typeface="微软雅黑" panose="020B0503020204020204" pitchFamily="34" charset="-122"/>
                <a:ea typeface="微软雅黑" panose="020B0503020204020204" pitchFamily="34" charset="-122"/>
                <a:cs typeface="+mn-ea"/>
              </a:rPr>
              <a:t>(str1));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HelloWorld</a:t>
            </a:r>
          </a:p>
        </p:txBody>
      </p:sp>
    </p:spTree>
    <p:extLst>
      <p:ext uri="{BB962C8B-B14F-4D97-AF65-F5344CB8AC3E}">
        <p14:creationId xmlns:p14="http://schemas.microsoft.com/office/powerpoint/2010/main" val="1189858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TextBox 35"/>
          <p:cNvSpPr txBox="1">
            <a:spLocks noChangeArrowheads="1"/>
          </p:cNvSpPr>
          <p:nvPr/>
        </p:nvSpPr>
        <p:spPr bwMode="auto">
          <a:xfrm>
            <a:off x="982638" y="981522"/>
            <a:ext cx="10441160"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分别使用</a:t>
            </a:r>
            <a:r>
              <a:rPr lang="en-US" altLang="zh-CN" sz="2000" dirty="0">
                <a:solidFill>
                  <a:srgbClr val="1369B3"/>
                </a:solidFill>
                <a:latin typeface="微软雅黑" panose="020B0503020204020204" pitchFamily="34" charset="-122"/>
                <a:ea typeface="微软雅黑" panose="020B0503020204020204" pitchFamily="34" charset="-122"/>
              </a:rPr>
              <a:t>slice()</a:t>
            </a:r>
            <a:r>
              <a:rPr lang="zh-CN" altLang="en-US"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1369B3"/>
                </a:solidFill>
                <a:latin typeface="微软雅黑" panose="020B0503020204020204" pitchFamily="34" charset="-122"/>
                <a:ea typeface="微软雅黑" panose="020B0503020204020204" pitchFamily="34" charset="-122"/>
              </a:rPr>
              <a:t>substring()</a:t>
            </a:r>
            <a:r>
              <a:rPr lang="zh-CN" altLang="en-US" sz="2000" dirty="0">
                <a:solidFill>
                  <a:srgbClr val="595959"/>
                </a:solidFill>
                <a:latin typeface="微软雅黑" panose="020B0503020204020204" pitchFamily="34" charset="-122"/>
                <a:ea typeface="微软雅黑" panose="020B0503020204020204" pitchFamily="34" charset="-122"/>
              </a:rPr>
              <a:t>以及</a:t>
            </a:r>
            <a:r>
              <a:rPr lang="en-US" altLang="zh-CN" sz="2000" dirty="0" err="1">
                <a:solidFill>
                  <a:srgbClr val="1369B3"/>
                </a:solidFill>
                <a:latin typeface="微软雅黑" panose="020B0503020204020204" pitchFamily="34" charset="-122"/>
                <a:ea typeface="微软雅黑" panose="020B0503020204020204" pitchFamily="34" charset="-122"/>
              </a:rPr>
              <a:t>substr</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从字符串</a:t>
            </a:r>
            <a:r>
              <a:rPr lang="en-US" altLang="zh-CN" sz="2000" dirty="0">
                <a:solidFill>
                  <a:srgbClr val="595959"/>
                </a:solidFill>
                <a:latin typeface="微软雅黑" panose="020B0503020204020204" pitchFamily="34" charset="-122"/>
                <a:ea typeface="微软雅黑" panose="020B0503020204020204" pitchFamily="34" charset="-122"/>
              </a:rPr>
              <a:t>'HelloWorld'</a:t>
            </a:r>
            <a:r>
              <a:rPr lang="zh-CN" altLang="en-US" sz="2000" dirty="0">
                <a:solidFill>
                  <a:srgbClr val="595959"/>
                </a:solidFill>
                <a:latin typeface="微软雅黑" panose="020B0503020204020204" pitchFamily="34" charset="-122"/>
                <a:ea typeface="微软雅黑" panose="020B0503020204020204" pitchFamily="34" charset="-122"/>
              </a:rPr>
              <a:t>中</a:t>
            </a:r>
            <a:r>
              <a:rPr lang="zh-CN" altLang="en-US" sz="2000" dirty="0">
                <a:solidFill>
                  <a:srgbClr val="1369B3"/>
                </a:solidFill>
                <a:latin typeface="微软雅黑" panose="020B0503020204020204" pitchFamily="34" charset="-122"/>
                <a:ea typeface="微软雅黑" panose="020B0503020204020204" pitchFamily="34" charset="-122"/>
              </a:rPr>
              <a:t>截取</a:t>
            </a:r>
            <a:r>
              <a:rPr lang="zh-CN" altLang="en-US" sz="2000" dirty="0">
                <a:solidFill>
                  <a:srgbClr val="595959"/>
                </a:solidFill>
                <a:latin typeface="微软雅黑" panose="020B0503020204020204" pitchFamily="34" charset="-122"/>
                <a:ea typeface="微软雅黑" panose="020B0503020204020204" pitchFamily="34" charset="-122"/>
              </a:rPr>
              <a:t>出字符串</a:t>
            </a:r>
            <a:r>
              <a:rPr lang="en-US" altLang="zh-CN"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1369B3"/>
                </a:solidFill>
                <a:latin typeface="微软雅黑" panose="020B0503020204020204" pitchFamily="34" charset="-122"/>
                <a:ea typeface="微软雅黑" panose="020B0503020204020204" pitchFamily="34" charset="-122"/>
              </a:rPr>
              <a:t>el</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和</a:t>
            </a:r>
            <a:r>
              <a:rPr lang="en-US" altLang="zh-CN"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1369B3"/>
                </a:solidFill>
                <a:latin typeface="微软雅黑" panose="020B0503020204020204" pitchFamily="34" charset="-122"/>
                <a:ea typeface="微软雅黑" panose="020B0503020204020204" pitchFamily="34" charset="-122"/>
              </a:rPr>
              <a:t>World</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smtClean="0">
                <a:solidFill>
                  <a:srgbClr val="595959"/>
                </a:solidFill>
                <a:latin typeface="微软雅黑" panose="020B0503020204020204" pitchFamily="34" charset="-122"/>
                <a:ea typeface="微软雅黑" panose="020B0503020204020204" pitchFamily="34" charset="-122"/>
              </a:rPr>
              <a:t>，示例代码如下。</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4AB82E9C-6FA9-4993-9395-DF877E5768B8}"/>
              </a:ext>
            </a:extLst>
          </p:cNvPr>
          <p:cNvSpPr txBox="1"/>
          <p:nvPr/>
        </p:nvSpPr>
        <p:spPr>
          <a:xfrm>
            <a:off x="1939388" y="2121720"/>
            <a:ext cx="8887700" cy="4247317"/>
          </a:xfrm>
          <a:prstGeom prst="rect">
            <a:avLst/>
          </a:prstGeom>
          <a:solidFill>
            <a:srgbClr val="F2F2F2"/>
          </a:solidFill>
        </p:spPr>
        <p:txBody>
          <a:bodyPr wrap="square" rtlCol="0">
            <a:spAutoFit/>
          </a:bodyPr>
          <a:lstStyle/>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var</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str</a:t>
            </a:r>
            <a:r>
              <a:rPr lang="en-US" altLang="zh-CN" sz="1800" dirty="0">
                <a:solidFill>
                  <a:srgbClr val="595959"/>
                </a:solidFill>
                <a:latin typeface="微软雅黑" panose="020B0503020204020204" pitchFamily="34" charset="-122"/>
                <a:ea typeface="微软雅黑" panose="020B0503020204020204" pitchFamily="34" charset="-122"/>
                <a:cs typeface="+mn-ea"/>
              </a:rPr>
              <a:t> = 'HelloWorld';</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利用</a:t>
            </a:r>
            <a:r>
              <a:rPr lang="en-US" altLang="zh-CN" sz="1800" dirty="0">
                <a:solidFill>
                  <a:srgbClr val="595959"/>
                </a:solidFill>
                <a:latin typeface="微软雅黑" panose="020B0503020204020204" pitchFamily="34" charset="-122"/>
                <a:ea typeface="微软雅黑" panose="020B0503020204020204" pitchFamily="34" charset="-122"/>
                <a:cs typeface="+mn-ea"/>
              </a:rPr>
              <a:t>slice()</a:t>
            </a:r>
            <a:r>
              <a:rPr lang="zh-CN" altLang="en-US" sz="1800" dirty="0">
                <a:solidFill>
                  <a:srgbClr val="595959"/>
                </a:solidFill>
                <a:latin typeface="微软雅黑" panose="020B0503020204020204" pitchFamily="34" charset="-122"/>
                <a:ea typeface="微软雅黑" panose="020B0503020204020204" pitchFamily="34" charset="-122"/>
                <a:cs typeface="+mn-ea"/>
              </a:rPr>
              <a:t>方法实现</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str.slice</a:t>
            </a:r>
            <a:r>
              <a:rPr lang="en-US" altLang="zh-CN" sz="1800" dirty="0">
                <a:solidFill>
                  <a:srgbClr val="595959"/>
                </a:solidFill>
                <a:latin typeface="微软雅黑" panose="020B0503020204020204" pitchFamily="34" charset="-122"/>
                <a:ea typeface="微软雅黑" panose="020B0503020204020204" pitchFamily="34" charset="-122"/>
                <a:cs typeface="+mn-ea"/>
              </a:rPr>
              <a:t>(1, 3));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el</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str.slice</a:t>
            </a:r>
            <a:r>
              <a:rPr lang="en-US" altLang="zh-CN" sz="1800" dirty="0">
                <a:solidFill>
                  <a:srgbClr val="595959"/>
                </a:solidFill>
                <a:latin typeface="微软雅黑" panose="020B0503020204020204" pitchFamily="34" charset="-122"/>
                <a:ea typeface="微软雅黑" panose="020B0503020204020204" pitchFamily="34" charset="-122"/>
                <a:cs typeface="+mn-ea"/>
              </a:rPr>
              <a:t>(5));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World</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利用</a:t>
            </a:r>
            <a:r>
              <a:rPr lang="en-US" altLang="zh-CN" sz="1800" dirty="0">
                <a:solidFill>
                  <a:srgbClr val="595959"/>
                </a:solidFill>
                <a:latin typeface="微软雅黑" panose="020B0503020204020204" pitchFamily="34" charset="-122"/>
                <a:ea typeface="微软雅黑" panose="020B0503020204020204" pitchFamily="34" charset="-122"/>
                <a:cs typeface="+mn-ea"/>
              </a:rPr>
              <a:t>substring()</a:t>
            </a:r>
            <a:r>
              <a:rPr lang="zh-CN" altLang="en-US" sz="1800" dirty="0">
                <a:solidFill>
                  <a:srgbClr val="595959"/>
                </a:solidFill>
                <a:latin typeface="微软雅黑" panose="020B0503020204020204" pitchFamily="34" charset="-122"/>
                <a:ea typeface="微软雅黑" panose="020B0503020204020204" pitchFamily="34" charset="-122"/>
                <a:cs typeface="+mn-ea"/>
              </a:rPr>
              <a:t>方法实现</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str.substring</a:t>
            </a:r>
            <a:r>
              <a:rPr lang="en-US" altLang="zh-CN" sz="1800" dirty="0">
                <a:solidFill>
                  <a:srgbClr val="595959"/>
                </a:solidFill>
                <a:latin typeface="微软雅黑" panose="020B0503020204020204" pitchFamily="34" charset="-122"/>
                <a:ea typeface="微软雅黑" panose="020B0503020204020204" pitchFamily="34" charset="-122"/>
                <a:cs typeface="+mn-ea"/>
              </a:rPr>
              <a:t>(1, 3));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el</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str.substring</a:t>
            </a:r>
            <a:r>
              <a:rPr lang="en-US" altLang="zh-CN" sz="1800" dirty="0">
                <a:solidFill>
                  <a:srgbClr val="595959"/>
                </a:solidFill>
                <a:latin typeface="微软雅黑" panose="020B0503020204020204" pitchFamily="34" charset="-122"/>
                <a:ea typeface="微软雅黑" panose="020B0503020204020204" pitchFamily="34" charset="-122"/>
                <a:cs typeface="+mn-ea"/>
              </a:rPr>
              <a:t>(5));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World</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利用</a:t>
            </a:r>
            <a:r>
              <a:rPr lang="en-US" altLang="zh-CN" sz="1800" dirty="0" err="1">
                <a:solidFill>
                  <a:srgbClr val="595959"/>
                </a:solidFill>
                <a:latin typeface="微软雅黑" panose="020B0503020204020204" pitchFamily="34" charset="-122"/>
                <a:ea typeface="微软雅黑" panose="020B0503020204020204" pitchFamily="34" charset="-122"/>
                <a:cs typeface="+mn-ea"/>
              </a:rPr>
              <a:t>substr</a:t>
            </a:r>
            <a:r>
              <a:rPr lang="en-US" altLang="zh-CN" sz="1800" dirty="0">
                <a:solidFill>
                  <a:srgbClr val="595959"/>
                </a:solidFill>
                <a:latin typeface="微软雅黑" panose="020B0503020204020204" pitchFamily="34" charset="-122"/>
                <a:ea typeface="微软雅黑" panose="020B0503020204020204" pitchFamily="34" charset="-122"/>
                <a:cs typeface="+mn-ea"/>
              </a:rPr>
              <a:t>()</a:t>
            </a:r>
            <a:r>
              <a:rPr lang="zh-CN" altLang="en-US" sz="1800" dirty="0">
                <a:solidFill>
                  <a:srgbClr val="595959"/>
                </a:solidFill>
                <a:latin typeface="微软雅黑" panose="020B0503020204020204" pitchFamily="34" charset="-122"/>
                <a:ea typeface="微软雅黑" panose="020B0503020204020204" pitchFamily="34" charset="-122"/>
                <a:cs typeface="+mn-ea"/>
              </a:rPr>
              <a:t>方法实现</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str.substr</a:t>
            </a:r>
            <a:r>
              <a:rPr lang="en-US" altLang="zh-CN" sz="1800" dirty="0">
                <a:solidFill>
                  <a:srgbClr val="595959"/>
                </a:solidFill>
                <a:latin typeface="微软雅黑" panose="020B0503020204020204" pitchFamily="34" charset="-122"/>
                <a:ea typeface="微软雅黑" panose="020B0503020204020204" pitchFamily="34" charset="-122"/>
                <a:cs typeface="+mn-ea"/>
              </a:rPr>
              <a:t>(1, 2));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el</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str.substr</a:t>
            </a:r>
            <a:r>
              <a:rPr lang="en-US" altLang="zh-CN" sz="1800" dirty="0">
                <a:solidFill>
                  <a:srgbClr val="595959"/>
                </a:solidFill>
                <a:latin typeface="微软雅黑" panose="020B0503020204020204" pitchFamily="34" charset="-122"/>
                <a:ea typeface="微软雅黑" panose="020B0503020204020204" pitchFamily="34" charset="-122"/>
                <a:cs typeface="+mn-ea"/>
              </a:rPr>
              <a:t>(5));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World</a:t>
            </a:r>
          </a:p>
        </p:txBody>
      </p:sp>
    </p:spTree>
    <p:extLst>
      <p:ext uri="{BB962C8B-B14F-4D97-AF65-F5344CB8AC3E}">
        <p14:creationId xmlns:p14="http://schemas.microsoft.com/office/powerpoint/2010/main" val="916275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TextBox 35"/>
          <p:cNvSpPr txBox="1">
            <a:spLocks noChangeArrowheads="1"/>
          </p:cNvSpPr>
          <p:nvPr/>
        </p:nvSpPr>
        <p:spPr bwMode="auto">
          <a:xfrm>
            <a:off x="982638" y="1142744"/>
            <a:ext cx="10441160"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使用</a:t>
            </a:r>
            <a:r>
              <a:rPr lang="en-US" altLang="zh-CN" sz="2000" dirty="0" err="1">
                <a:solidFill>
                  <a:srgbClr val="1369B3"/>
                </a:solidFill>
                <a:latin typeface="微软雅黑" panose="020B0503020204020204" pitchFamily="34" charset="-122"/>
                <a:ea typeface="微软雅黑" panose="020B0503020204020204" pitchFamily="34" charset="-122"/>
              </a:rPr>
              <a:t>toLowerCase</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和</a:t>
            </a:r>
            <a:r>
              <a:rPr lang="en-US" altLang="zh-CN" sz="2000" dirty="0" err="1">
                <a:solidFill>
                  <a:srgbClr val="1369B3"/>
                </a:solidFill>
                <a:latin typeface="微软雅黑" panose="020B0503020204020204" pitchFamily="34" charset="-122"/>
                <a:ea typeface="微软雅黑" panose="020B0503020204020204" pitchFamily="34" charset="-122"/>
              </a:rPr>
              <a:t>toUpperCase</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将字符串</a:t>
            </a:r>
            <a:r>
              <a:rPr lang="en-US" altLang="zh-CN" sz="2000" dirty="0">
                <a:solidFill>
                  <a:srgbClr val="595959"/>
                </a:solidFill>
                <a:latin typeface="微软雅黑" panose="020B0503020204020204" pitchFamily="34" charset="-122"/>
                <a:ea typeface="微软雅黑" panose="020B0503020204020204" pitchFamily="34" charset="-122"/>
              </a:rPr>
              <a:t>'HelloWorld'</a:t>
            </a:r>
            <a:r>
              <a:rPr lang="zh-CN" altLang="en-US" sz="2000" dirty="0">
                <a:solidFill>
                  <a:srgbClr val="595959"/>
                </a:solidFill>
                <a:latin typeface="微软雅黑" panose="020B0503020204020204" pitchFamily="34" charset="-122"/>
                <a:ea typeface="微软雅黑" panose="020B0503020204020204" pitchFamily="34" charset="-122"/>
              </a:rPr>
              <a:t>转成</a:t>
            </a:r>
            <a:r>
              <a:rPr lang="zh-CN" altLang="en-US" sz="2000" dirty="0">
                <a:solidFill>
                  <a:srgbClr val="1369B3"/>
                </a:solidFill>
                <a:latin typeface="微软雅黑" panose="020B0503020204020204" pitchFamily="34" charset="-122"/>
                <a:ea typeface="微软雅黑" panose="020B0503020204020204" pitchFamily="34" charset="-122"/>
              </a:rPr>
              <a:t>小写形式</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1369B3"/>
                </a:solidFill>
                <a:latin typeface="微软雅黑" panose="020B0503020204020204" pitchFamily="34" charset="-122"/>
                <a:ea typeface="微软雅黑" panose="020B0503020204020204" pitchFamily="34" charset="-122"/>
              </a:rPr>
              <a:t>大写形式</a:t>
            </a:r>
            <a:r>
              <a:rPr lang="zh-CN" altLang="en-US" sz="2000" dirty="0" smtClean="0">
                <a:solidFill>
                  <a:srgbClr val="595959"/>
                </a:solidFill>
                <a:latin typeface="微软雅黑" panose="020B0503020204020204" pitchFamily="34" charset="-122"/>
                <a:ea typeface="微软雅黑" panose="020B0503020204020204" pitchFamily="34" charset="-122"/>
              </a:rPr>
              <a:t>，示例代码如下。</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4AB82E9C-6FA9-4993-9395-DF877E5768B8}"/>
              </a:ext>
            </a:extLst>
          </p:cNvPr>
          <p:cNvSpPr txBox="1"/>
          <p:nvPr/>
        </p:nvSpPr>
        <p:spPr>
          <a:xfrm>
            <a:off x="1744010" y="2510896"/>
            <a:ext cx="8887700" cy="1422954"/>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'HelloWorld';</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str.toLowerCase</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err="1">
                <a:solidFill>
                  <a:srgbClr val="595959"/>
                </a:solidFill>
                <a:latin typeface="微软雅黑" panose="020B0503020204020204" pitchFamily="34" charset="-122"/>
                <a:ea typeface="微软雅黑" panose="020B0503020204020204" pitchFamily="34" charset="-122"/>
                <a:cs typeface="+mn-ea"/>
              </a:rPr>
              <a:t>helloworld</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str.toUpperCase</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HELLOWORLD</a:t>
            </a:r>
          </a:p>
        </p:txBody>
      </p:sp>
    </p:spTree>
    <p:extLst>
      <p:ext uri="{BB962C8B-B14F-4D97-AF65-F5344CB8AC3E}">
        <p14:creationId xmlns:p14="http://schemas.microsoft.com/office/powerpoint/2010/main" val="1532634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5.8.2  String</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TextBox 35"/>
          <p:cNvSpPr txBox="1">
            <a:spLocks noChangeArrowheads="1"/>
          </p:cNvSpPr>
          <p:nvPr/>
        </p:nvSpPr>
        <p:spPr bwMode="auto">
          <a:xfrm>
            <a:off x="982638" y="1129745"/>
            <a:ext cx="10441160" cy="5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使用</a:t>
            </a:r>
            <a:r>
              <a:rPr lang="en-US" altLang="zh-CN" sz="2000" dirty="0">
                <a:solidFill>
                  <a:srgbClr val="1369B3"/>
                </a:solidFill>
                <a:latin typeface="微软雅黑" panose="020B0503020204020204" pitchFamily="34" charset="-122"/>
                <a:ea typeface="微软雅黑" panose="020B0503020204020204" pitchFamily="34" charset="-122"/>
              </a:rPr>
              <a:t>split</a:t>
            </a:r>
            <a:r>
              <a:rPr lang="en-US" altLang="zh-CN" sz="2000" dirty="0" smtClean="0">
                <a:solidFill>
                  <a:srgbClr val="1369B3"/>
                </a:solidFill>
                <a:latin typeface="微软雅黑" panose="020B0503020204020204" pitchFamily="34" charset="-122"/>
                <a:ea typeface="微软雅黑" panose="020B0503020204020204" pitchFamily="34" charset="-122"/>
              </a:rPr>
              <a:t>()</a:t>
            </a:r>
            <a:r>
              <a:rPr lang="zh-CN" altLang="en-US" sz="2000" dirty="0" smtClean="0">
                <a:solidFill>
                  <a:srgbClr val="1369B3"/>
                </a:solidFill>
                <a:latin typeface="微软雅黑" panose="020B0503020204020204" pitchFamily="34" charset="-122"/>
                <a:ea typeface="微软雅黑" panose="020B0503020204020204" pitchFamily="34" charset="-122"/>
              </a:rPr>
              <a:t>方法</a:t>
            </a:r>
            <a:r>
              <a:rPr lang="zh-CN" altLang="en-US" sz="2000" dirty="0" smtClean="0">
                <a:solidFill>
                  <a:srgbClr val="595959"/>
                </a:solidFill>
                <a:latin typeface="微软雅黑" panose="020B0503020204020204" pitchFamily="34" charset="-122"/>
                <a:ea typeface="微软雅黑" panose="020B0503020204020204" pitchFamily="34" charset="-122"/>
              </a:rPr>
              <a:t>将</a:t>
            </a:r>
            <a:r>
              <a:rPr lang="zh-CN" altLang="en-US" sz="2000" dirty="0">
                <a:solidFill>
                  <a:srgbClr val="595959"/>
                </a:solidFill>
                <a:latin typeface="微软雅黑" panose="020B0503020204020204" pitchFamily="34" charset="-122"/>
                <a:ea typeface="微软雅黑" panose="020B0503020204020204" pitchFamily="34" charset="-122"/>
              </a:rPr>
              <a:t>字符串</a:t>
            </a:r>
            <a:r>
              <a:rPr lang="en-US" altLang="zh-CN" sz="2000" dirty="0">
                <a:solidFill>
                  <a:srgbClr val="595959"/>
                </a:solidFill>
                <a:latin typeface="微软雅黑" panose="020B0503020204020204" pitchFamily="34" charset="-122"/>
                <a:ea typeface="微软雅黑" panose="020B0503020204020204" pitchFamily="34" charset="-122"/>
              </a:rPr>
              <a:t>'HelloWorld</a:t>
            </a:r>
            <a:r>
              <a:rPr lang="en-US" altLang="zh-CN" sz="2000" dirty="0" smtClean="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以字符</a:t>
            </a:r>
            <a:r>
              <a:rPr lang="en-US" altLang="zh-CN"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1369B3"/>
                </a:solidFill>
                <a:latin typeface="微软雅黑" panose="020B0503020204020204" pitchFamily="34" charset="-122"/>
                <a:ea typeface="微软雅黑" panose="020B0503020204020204" pitchFamily="34" charset="-122"/>
              </a:rPr>
              <a:t>l</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切割，</a:t>
            </a:r>
            <a:r>
              <a:rPr lang="zh-CN" altLang="en-US" sz="2000" dirty="0" smtClean="0">
                <a:solidFill>
                  <a:srgbClr val="595959"/>
                </a:solidFill>
                <a:latin typeface="微软雅黑" panose="020B0503020204020204" pitchFamily="34" charset="-122"/>
                <a:ea typeface="微软雅黑" panose="020B0503020204020204" pitchFamily="34" charset="-122"/>
              </a:rPr>
              <a:t>示例代码如下。</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4AB82E9C-6FA9-4993-9395-DF877E5768B8}"/>
              </a:ext>
            </a:extLst>
          </p:cNvPr>
          <p:cNvSpPr txBox="1"/>
          <p:nvPr/>
        </p:nvSpPr>
        <p:spPr>
          <a:xfrm>
            <a:off x="1084641" y="1845618"/>
            <a:ext cx="9750133" cy="1477328"/>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'HelloWorld';</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str.split</a:t>
            </a:r>
            <a:r>
              <a:rPr lang="en-US" altLang="zh-CN" sz="2000" dirty="0">
                <a:solidFill>
                  <a:srgbClr val="595959"/>
                </a:solidFill>
                <a:latin typeface="微软雅黑" panose="020B0503020204020204" pitchFamily="34" charset="-122"/>
                <a:ea typeface="微软雅黑" panose="020B0503020204020204" pitchFamily="34" charset="-122"/>
                <a:cs typeface="+mn-ea"/>
              </a:rPr>
              <a:t>('l'));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 ["He", "", "</a:t>
            </a:r>
            <a:r>
              <a:rPr lang="en-US" altLang="zh-CN" sz="2000" dirty="0" err="1">
                <a:solidFill>
                  <a:srgbClr val="595959"/>
                </a:solidFill>
                <a:latin typeface="微软雅黑" panose="020B0503020204020204" pitchFamily="34" charset="-122"/>
                <a:ea typeface="微软雅黑" panose="020B0503020204020204" pitchFamily="34" charset="-122"/>
                <a:cs typeface="+mn-ea"/>
              </a:rPr>
              <a:t>oWor</a:t>
            </a:r>
            <a:r>
              <a:rPr lang="en-US" altLang="zh-CN" sz="2000" dirty="0">
                <a:solidFill>
                  <a:srgbClr val="595959"/>
                </a:solidFill>
                <a:latin typeface="微软雅黑" panose="020B0503020204020204" pitchFamily="34" charset="-122"/>
                <a:ea typeface="微软雅黑" panose="020B0503020204020204" pitchFamily="34" charset="-122"/>
                <a:cs typeface="+mn-ea"/>
              </a:rPr>
              <a:t>", "d"]</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str.split</a:t>
            </a:r>
            <a:r>
              <a:rPr lang="en-US" altLang="zh-CN" sz="2000" dirty="0">
                <a:solidFill>
                  <a:srgbClr val="595959"/>
                </a:solidFill>
                <a:latin typeface="微软雅黑" panose="020B0503020204020204" pitchFamily="34" charset="-122"/>
                <a:ea typeface="微软雅黑" panose="020B0503020204020204" pitchFamily="34" charset="-122"/>
                <a:cs typeface="+mn-ea"/>
              </a:rPr>
              <a:t>('l', 3</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(3) ["He", "", "</a:t>
            </a:r>
            <a:r>
              <a:rPr lang="en-US" altLang="zh-CN" sz="2000" dirty="0" err="1">
                <a:solidFill>
                  <a:srgbClr val="595959"/>
                </a:solidFill>
                <a:latin typeface="微软雅黑" panose="020B0503020204020204" pitchFamily="34" charset="-122"/>
                <a:ea typeface="微软雅黑" panose="020B0503020204020204" pitchFamily="34" charset="-122"/>
                <a:cs typeface="+mn-ea"/>
              </a:rPr>
              <a:t>oWor</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p:txBody>
      </p:sp>
      <p:sp>
        <p:nvSpPr>
          <p:cNvPr id="10" name="TextBox 35"/>
          <p:cNvSpPr txBox="1">
            <a:spLocks noChangeArrowheads="1"/>
          </p:cNvSpPr>
          <p:nvPr/>
        </p:nvSpPr>
        <p:spPr bwMode="auto">
          <a:xfrm>
            <a:off x="982638" y="3568966"/>
            <a:ext cx="10441160"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使用</a:t>
            </a:r>
            <a:r>
              <a:rPr lang="en-US" altLang="zh-CN" sz="2000" dirty="0">
                <a:solidFill>
                  <a:srgbClr val="1369B3"/>
                </a:solidFill>
                <a:latin typeface="微软雅黑" panose="020B0503020204020204" pitchFamily="34" charset="-122"/>
                <a:ea typeface="微软雅黑" panose="020B0503020204020204" pitchFamily="34" charset="-122"/>
              </a:rPr>
              <a:t>replace()</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smtClean="0">
                <a:solidFill>
                  <a:srgbClr val="595959"/>
                </a:solidFill>
                <a:latin typeface="微软雅黑" panose="020B0503020204020204" pitchFamily="34" charset="-122"/>
                <a:ea typeface="微软雅黑" panose="020B0503020204020204" pitchFamily="34" charset="-122"/>
              </a:rPr>
              <a:t>将字符串</a:t>
            </a:r>
            <a:r>
              <a:rPr lang="en-US" altLang="zh-CN" sz="2000" dirty="0" smtClean="0">
                <a:solidFill>
                  <a:srgbClr val="595959"/>
                </a:solidFill>
                <a:latin typeface="微软雅黑" panose="020B0503020204020204" pitchFamily="34" charset="-122"/>
                <a:ea typeface="微软雅黑" panose="020B0503020204020204" pitchFamily="34" charset="-122"/>
              </a:rPr>
              <a:t>'</a:t>
            </a:r>
            <a:r>
              <a:rPr lang="en-US" altLang="zh-CN" sz="2000" dirty="0" err="1" smtClean="0">
                <a:solidFill>
                  <a:srgbClr val="595959"/>
                </a:solidFill>
                <a:latin typeface="微软雅黑" panose="020B0503020204020204" pitchFamily="34" charset="-122"/>
                <a:ea typeface="微软雅黑" panose="020B0503020204020204" pitchFamily="34" charset="-122"/>
              </a:rPr>
              <a:t>RainyDay</a:t>
            </a:r>
            <a:r>
              <a:rPr lang="en-US" altLang="zh-CN" sz="2000" dirty="0" smtClean="0">
                <a:solidFill>
                  <a:srgbClr val="595959"/>
                </a:solidFill>
                <a:latin typeface="微软雅黑" panose="020B0503020204020204" pitchFamily="34" charset="-122"/>
                <a:ea typeface="微软雅黑" panose="020B0503020204020204" pitchFamily="34" charset="-122"/>
              </a:rPr>
              <a:t> </a:t>
            </a:r>
            <a:r>
              <a:rPr lang="en-US" altLang="zh-CN" sz="2000" dirty="0">
                <a:solidFill>
                  <a:srgbClr val="595959"/>
                </a:solidFill>
                <a:latin typeface="微软雅黑" panose="020B0503020204020204" pitchFamily="34" charset="-122"/>
                <a:ea typeface="微软雅黑" panose="020B0503020204020204" pitchFamily="34" charset="-122"/>
              </a:rPr>
              <a:t>and </a:t>
            </a:r>
            <a:r>
              <a:rPr lang="en-US" altLang="zh-CN" sz="2000" dirty="0" err="1">
                <a:solidFill>
                  <a:srgbClr val="595959"/>
                </a:solidFill>
                <a:latin typeface="微软雅黑" panose="020B0503020204020204" pitchFamily="34" charset="-122"/>
                <a:ea typeface="微软雅黑" panose="020B0503020204020204" pitchFamily="34" charset="-122"/>
              </a:rPr>
              <a:t>SunnyDay</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中的第</a:t>
            </a: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个</a:t>
            </a:r>
            <a:r>
              <a:rPr lang="en-US" altLang="zh-CN" sz="2000" dirty="0">
                <a:solidFill>
                  <a:srgbClr val="595959"/>
                </a:solidFill>
                <a:latin typeface="微软雅黑" panose="020B0503020204020204" pitchFamily="34" charset="-122"/>
                <a:ea typeface="微软雅黑" panose="020B0503020204020204" pitchFamily="34" charset="-122"/>
              </a:rPr>
              <a:t>'Day'</a:t>
            </a:r>
            <a:r>
              <a:rPr lang="zh-CN" altLang="en-US" sz="2000" dirty="0">
                <a:solidFill>
                  <a:srgbClr val="595959"/>
                </a:solidFill>
                <a:latin typeface="微软雅黑" panose="020B0503020204020204" pitchFamily="34" charset="-122"/>
                <a:ea typeface="微软雅黑" panose="020B0503020204020204" pitchFamily="34" charset="-122"/>
              </a:rPr>
              <a:t>替换成</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天</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示例代码如下。</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4AB82E9C-6FA9-4993-9395-DF877E5768B8}"/>
              </a:ext>
            </a:extLst>
          </p:cNvPr>
          <p:cNvSpPr txBox="1"/>
          <p:nvPr/>
        </p:nvSpPr>
        <p:spPr>
          <a:xfrm>
            <a:off x="1054646" y="4770773"/>
            <a:ext cx="9780129" cy="1015663"/>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str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RainyDay</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and </a:t>
            </a:r>
            <a:r>
              <a:rPr lang="en-US" altLang="zh-CN" sz="2000" dirty="0" err="1">
                <a:solidFill>
                  <a:srgbClr val="595959"/>
                </a:solidFill>
                <a:latin typeface="微软雅黑" panose="020B0503020204020204" pitchFamily="34" charset="-122"/>
                <a:ea typeface="微软雅黑" panose="020B0503020204020204" pitchFamily="34" charset="-122"/>
                <a:cs typeface="+mn-ea"/>
              </a:rPr>
              <a:t>SunnyDay</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str.replace</a:t>
            </a:r>
            <a:r>
              <a:rPr lang="en-US" altLang="zh-CN" sz="2000" dirty="0">
                <a:solidFill>
                  <a:srgbClr val="595959"/>
                </a:solidFill>
                <a:latin typeface="微软雅黑" panose="020B0503020204020204" pitchFamily="34" charset="-122"/>
                <a:ea typeface="微软雅黑" panose="020B0503020204020204" pitchFamily="34" charset="-122"/>
                <a:cs typeface="+mn-ea"/>
              </a:rPr>
              <a:t>('Day', '</a:t>
            </a:r>
            <a:r>
              <a:rPr lang="zh-CN" altLang="en-US" sz="2000" dirty="0">
                <a:solidFill>
                  <a:srgbClr val="595959"/>
                </a:solidFill>
                <a:latin typeface="微软雅黑" panose="020B0503020204020204" pitchFamily="34" charset="-122"/>
                <a:ea typeface="微软雅黑" panose="020B0503020204020204" pitchFamily="34" charset="-122"/>
                <a:cs typeface="+mn-ea"/>
              </a:rPr>
              <a:t>天</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Rainy</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天 </a:t>
            </a:r>
            <a:r>
              <a:rPr lang="en-US" altLang="zh-CN" sz="2000" dirty="0">
                <a:solidFill>
                  <a:srgbClr val="595959"/>
                </a:solidFill>
                <a:latin typeface="微软雅黑" panose="020B0503020204020204" pitchFamily="34" charset="-122"/>
                <a:ea typeface="微软雅黑" panose="020B0503020204020204" pitchFamily="34" charset="-122"/>
                <a:cs typeface="+mn-ea"/>
              </a:rPr>
              <a:t>and </a:t>
            </a:r>
            <a:r>
              <a:rPr lang="en-US" altLang="zh-CN" sz="2000" dirty="0" err="1">
                <a:solidFill>
                  <a:srgbClr val="595959"/>
                </a:solidFill>
                <a:latin typeface="微软雅黑" panose="020B0503020204020204" pitchFamily="34" charset="-122"/>
                <a:ea typeface="微软雅黑" panose="020B0503020204020204" pitchFamily="34" charset="-122"/>
                <a:cs typeface="+mn-ea"/>
              </a:rPr>
              <a:t>SunnyDay</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675416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判断用户名是否合法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能够对用户输入的用户名进行格式验证</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判断用户名是否合法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16546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2F805317-5537-4BFD-B834-AB3E0AA92771}"/>
              </a:ext>
            </a:extLst>
          </p:cNvPr>
          <p:cNvSpPr/>
          <p:nvPr/>
        </p:nvSpPr>
        <p:spPr>
          <a:xfrm>
            <a:off x="1702718" y="1773610"/>
            <a:ext cx="9001000" cy="2880320"/>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9860435-F028-4B1F-9F18-2250A5673965}"/>
              </a:ext>
            </a:extLst>
          </p:cNvPr>
          <p:cNvSpPr/>
          <p:nvPr/>
        </p:nvSpPr>
        <p:spPr>
          <a:xfrm>
            <a:off x="3626356" y="1432936"/>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案例背景</a:t>
            </a:r>
            <a:endParaRPr lang="zh-CN" altLang="en-US"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731E0C61-9BD3-428B-8E32-FFFA696E99DF}"/>
              </a:ext>
            </a:extLst>
          </p:cNvPr>
          <p:cNvSpPr txBox="1"/>
          <p:nvPr/>
        </p:nvSpPr>
        <p:spPr>
          <a:xfrm>
            <a:off x="2055819" y="2289449"/>
            <a:ext cx="8287859" cy="1938992"/>
          </a:xfrm>
          <a:prstGeom prst="rect">
            <a:avLst/>
          </a:prstGeom>
          <a:noFill/>
        </p:spPr>
        <p:txBody>
          <a:bodyPr wrap="square" rtlCol="0">
            <a:spAutoFit/>
          </a:bodyPr>
          <a:lstStyle/>
          <a:p>
            <a:pPr>
              <a:lnSpc>
                <a:spcPct val="20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在开发用户注册和登录功能时，经常需要对用户输入的</a:t>
            </a:r>
            <a:r>
              <a:rPr lang="zh-CN" altLang="en-US" sz="2000" dirty="0">
                <a:solidFill>
                  <a:srgbClr val="1369B3"/>
                </a:solidFill>
                <a:latin typeface="微软雅黑" panose="020B0503020204020204" pitchFamily="34" charset="-122"/>
                <a:ea typeface="微软雅黑" panose="020B0503020204020204" pitchFamily="34" charset="-122"/>
                <a:cs typeface="+mn-ea"/>
              </a:rPr>
              <a:t>用户名</a:t>
            </a:r>
            <a:r>
              <a:rPr lang="zh-CN" altLang="en-US" sz="2000" dirty="0">
                <a:solidFill>
                  <a:srgbClr val="595959"/>
                </a:solidFill>
                <a:latin typeface="微软雅黑" panose="020B0503020204020204" pitchFamily="34" charset="-122"/>
                <a:ea typeface="微软雅黑" panose="020B0503020204020204" pitchFamily="34" charset="-122"/>
                <a:cs typeface="+mn-ea"/>
              </a:rPr>
              <a:t>进行</a:t>
            </a:r>
            <a:r>
              <a:rPr lang="zh-CN" altLang="en-US" sz="2000" dirty="0">
                <a:solidFill>
                  <a:srgbClr val="1369B3"/>
                </a:solidFill>
                <a:latin typeface="微软雅黑" panose="020B0503020204020204" pitchFamily="34" charset="-122"/>
                <a:ea typeface="微软雅黑" panose="020B0503020204020204" pitchFamily="34" charset="-122"/>
                <a:cs typeface="+mn-ea"/>
              </a:rPr>
              <a:t>格式验证</a:t>
            </a:r>
            <a:r>
              <a:rPr lang="zh-CN" altLang="en-US" sz="2000" dirty="0">
                <a:solidFill>
                  <a:srgbClr val="595959"/>
                </a:solidFill>
                <a:latin typeface="微软雅黑" panose="020B0503020204020204" pitchFamily="34" charset="-122"/>
                <a:ea typeface="微软雅黑" panose="020B0503020204020204" pitchFamily="34" charset="-122"/>
                <a:cs typeface="+mn-ea"/>
              </a:rPr>
              <a:t>。本案例要求用户名</a:t>
            </a:r>
            <a:r>
              <a:rPr lang="zh-CN" altLang="en-US" sz="2000" dirty="0">
                <a:solidFill>
                  <a:srgbClr val="1369B3"/>
                </a:solidFill>
                <a:latin typeface="微软雅黑" panose="020B0503020204020204" pitchFamily="34" charset="-122"/>
                <a:ea typeface="微软雅黑" panose="020B0503020204020204" pitchFamily="34" charset="-122"/>
                <a:cs typeface="+mn-ea"/>
              </a:rPr>
              <a:t>长度</a:t>
            </a: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3~10</a:t>
            </a:r>
            <a:r>
              <a:rPr lang="zh-CN" altLang="en-US" sz="2000" dirty="0">
                <a:solidFill>
                  <a:srgbClr val="595959"/>
                </a:solidFill>
                <a:latin typeface="微软雅黑" panose="020B0503020204020204" pitchFamily="34" charset="-122"/>
                <a:ea typeface="微软雅黑" panose="020B0503020204020204" pitchFamily="34" charset="-122"/>
                <a:cs typeface="+mn-ea"/>
              </a:rPr>
              <a:t>范围内，不允许出现敏感词</a:t>
            </a:r>
            <a:r>
              <a:rPr lang="en-US" altLang="zh-CN" sz="2000" dirty="0">
                <a:solidFill>
                  <a:srgbClr val="1369B3"/>
                </a:solidFill>
                <a:latin typeface="微软雅黑" panose="020B0503020204020204" pitchFamily="34" charset="-122"/>
                <a:ea typeface="微软雅黑" panose="020B0503020204020204" pitchFamily="34" charset="-122"/>
                <a:cs typeface="+mn-ea"/>
              </a:rPr>
              <a:t>admin</a:t>
            </a:r>
            <a:r>
              <a:rPr lang="zh-CN" altLang="en-US" sz="2000" dirty="0">
                <a:solidFill>
                  <a:srgbClr val="595959"/>
                </a:solidFill>
                <a:latin typeface="微软雅黑" panose="020B0503020204020204" pitchFamily="34" charset="-122"/>
                <a:ea typeface="微软雅黑" panose="020B0503020204020204" pitchFamily="34" charset="-122"/>
                <a:cs typeface="+mn-ea"/>
              </a:rPr>
              <a:t>的任何大小写</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形式</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判断用户名是否合法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84205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对角圆角 6">
            <a:extLst>
              <a:ext uri="{FF2B5EF4-FFF2-40B4-BE49-F238E27FC236}">
                <a16:creationId xmlns:a16="http://schemas.microsoft.com/office/drawing/2014/main" id="{2F805317-5537-4BFD-B834-AB3E0AA92771}"/>
              </a:ext>
            </a:extLst>
          </p:cNvPr>
          <p:cNvSpPr/>
          <p:nvPr/>
        </p:nvSpPr>
        <p:spPr>
          <a:xfrm>
            <a:off x="1414686" y="1629594"/>
            <a:ext cx="9217024" cy="3456384"/>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9860435-F028-4B1F-9F18-2250A5673965}"/>
              </a:ext>
            </a:extLst>
          </p:cNvPr>
          <p:cNvSpPr/>
          <p:nvPr/>
        </p:nvSpPr>
        <p:spPr>
          <a:xfrm>
            <a:off x="3893811" y="141357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案例实现思路</a:t>
            </a:r>
            <a:endParaRPr lang="zh-CN" altLang="en-US"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731E0C61-9BD3-428B-8E32-FFFA696E99DF}"/>
              </a:ext>
            </a:extLst>
          </p:cNvPr>
          <p:cNvSpPr txBox="1"/>
          <p:nvPr/>
        </p:nvSpPr>
        <p:spPr>
          <a:xfrm>
            <a:off x="1767787" y="2171393"/>
            <a:ext cx="8863923" cy="2554545"/>
          </a:xfrm>
          <a:prstGeom prst="rect">
            <a:avLst/>
          </a:prstGeom>
          <a:noFill/>
        </p:spPr>
        <p:txBody>
          <a:bodyPr wrap="square" rtlCol="0">
            <a:spAutoFit/>
          </a:bodyPr>
          <a:lstStyle/>
          <a:p>
            <a:pPr marL="342900" indent="-342900">
              <a:lnSpc>
                <a:spcPct val="20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首先</a:t>
            </a:r>
            <a:r>
              <a:rPr lang="zh-CN" altLang="en-US" sz="2000" dirty="0">
                <a:solidFill>
                  <a:srgbClr val="1369B3"/>
                </a:solidFill>
                <a:latin typeface="微软雅黑" panose="020B0503020204020204" pitchFamily="34" charset="-122"/>
                <a:ea typeface="微软雅黑" panose="020B0503020204020204" pitchFamily="34" charset="-122"/>
                <a:cs typeface="+mn-ea"/>
              </a:rPr>
              <a:t>接收</a:t>
            </a:r>
            <a:r>
              <a:rPr lang="zh-CN" altLang="en-US" sz="2000" dirty="0">
                <a:solidFill>
                  <a:srgbClr val="595959"/>
                </a:solidFill>
                <a:latin typeface="微软雅黑" panose="020B0503020204020204" pitchFamily="34" charset="-122"/>
                <a:ea typeface="微软雅黑" panose="020B0503020204020204" pitchFamily="34" charset="-122"/>
                <a:cs typeface="+mn-ea"/>
              </a:rPr>
              <a:t>用户输入的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用户名。</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20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然后</a:t>
            </a:r>
            <a:r>
              <a:rPr lang="zh-CN" altLang="en-US" sz="2000" dirty="0">
                <a:solidFill>
                  <a:srgbClr val="595959"/>
                </a:solidFill>
                <a:latin typeface="微软雅黑" panose="020B0503020204020204" pitchFamily="34" charset="-122"/>
                <a:ea typeface="微软雅黑" panose="020B0503020204020204" pitchFamily="34" charset="-122"/>
                <a:cs typeface="+mn-ea"/>
              </a:rPr>
              <a:t>利用</a:t>
            </a:r>
            <a:r>
              <a:rPr lang="zh-CN" altLang="en-US" sz="2000" dirty="0">
                <a:solidFill>
                  <a:srgbClr val="1369B3"/>
                </a:solidFill>
                <a:latin typeface="微软雅黑" panose="020B0503020204020204" pitchFamily="34" charset="-122"/>
                <a:ea typeface="微软雅黑" panose="020B0503020204020204" pitchFamily="34" charset="-122"/>
                <a:cs typeface="+mn-ea"/>
              </a:rPr>
              <a:t>选择结构语句</a:t>
            </a:r>
            <a:r>
              <a:rPr lang="zh-CN" altLang="en-US" sz="2000" dirty="0">
                <a:solidFill>
                  <a:srgbClr val="595959"/>
                </a:solidFill>
                <a:latin typeface="微软雅黑" panose="020B0503020204020204" pitchFamily="34" charset="-122"/>
                <a:ea typeface="微软雅黑" panose="020B0503020204020204" pitchFamily="34" charset="-122"/>
                <a:cs typeface="+mn-ea"/>
              </a:rPr>
              <a:t>判断用户输入的用户名是否合法，其中判断用户名是否为</a:t>
            </a:r>
            <a:r>
              <a:rPr lang="zh-CN" altLang="en-US" sz="2000" dirty="0">
                <a:solidFill>
                  <a:srgbClr val="1369B3"/>
                </a:solidFill>
                <a:latin typeface="微软雅黑" panose="020B0503020204020204" pitchFamily="34" charset="-122"/>
                <a:ea typeface="微软雅黑" panose="020B0503020204020204" pitchFamily="34" charset="-122"/>
                <a:cs typeface="+mn-ea"/>
              </a:rPr>
              <a:t>敏感词</a:t>
            </a:r>
            <a:r>
              <a:rPr lang="zh-CN" altLang="en-US" sz="2000" dirty="0">
                <a:solidFill>
                  <a:srgbClr val="595959"/>
                </a:solidFill>
                <a:latin typeface="微软雅黑" panose="020B0503020204020204" pitchFamily="34" charset="-122"/>
                <a:ea typeface="微软雅黑" panose="020B0503020204020204" pitchFamily="34" charset="-122"/>
                <a:cs typeface="+mn-ea"/>
              </a:rPr>
              <a:t>的任何大小写形式时，可以先将用户名全部转换为大写形式或小写形式再进一步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判断。</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判断用户名是否合法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7690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C37C7476-70A0-45CA-ACD1-7CDA8E61E8F9}"/>
              </a:ext>
            </a:extLst>
          </p:cNvPr>
          <p:cNvSpPr txBox="1"/>
          <p:nvPr/>
        </p:nvSpPr>
        <p:spPr>
          <a:xfrm>
            <a:off x="982638" y="1053530"/>
            <a:ext cx="10419861" cy="3600986"/>
          </a:xfrm>
          <a:prstGeom prst="rect">
            <a:avLst/>
          </a:prstGeom>
          <a:noFill/>
        </p:spPr>
        <p:txBody>
          <a:bodyPr wrap="square">
            <a:spAutoFit/>
          </a:bodyPr>
          <a:lstStyle/>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rPr>
              <a:t>中，对象属于</a:t>
            </a:r>
            <a:r>
              <a:rPr lang="zh-CN" altLang="en-US" sz="2000" dirty="0">
                <a:solidFill>
                  <a:srgbClr val="1369B3"/>
                </a:solidFill>
                <a:latin typeface="微软雅黑" panose="020B0503020204020204" pitchFamily="34" charset="-122"/>
                <a:ea typeface="微软雅黑" panose="020B0503020204020204" pitchFamily="34" charset="-122"/>
                <a:cs typeface="+mn-ea"/>
              </a:rPr>
              <a:t>复杂数据类型</a:t>
            </a:r>
            <a:r>
              <a:rPr lang="zh-CN" altLang="en-US" sz="2000" dirty="0">
                <a:solidFill>
                  <a:srgbClr val="595959"/>
                </a:solidFill>
                <a:latin typeface="微软雅黑" panose="020B0503020204020204" pitchFamily="34" charset="-122"/>
                <a:ea typeface="微软雅黑" panose="020B0503020204020204" pitchFamily="34" charset="-122"/>
                <a:cs typeface="+mn-ea"/>
              </a:rPr>
              <a:t>，它是由</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组成的一个</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集合</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是指对象的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特征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是指对象的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行为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2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下面以</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学生的特征和行为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为例进行说明。</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学生</a:t>
            </a:r>
            <a:r>
              <a:rPr lang="zh-CN" altLang="en-US" sz="2000" dirty="0">
                <a:solidFill>
                  <a:srgbClr val="1369B3"/>
                </a:solidFill>
                <a:latin typeface="微软雅黑" panose="020B0503020204020204" pitchFamily="34" charset="-122"/>
                <a:ea typeface="微软雅黑" panose="020B0503020204020204" pitchFamily="34" charset="-122"/>
                <a:cs typeface="+mn-ea"/>
              </a:rPr>
              <a:t>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特征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：姓名</a:t>
            </a:r>
            <a:r>
              <a:rPr lang="zh-CN" altLang="en-US" sz="2000" dirty="0">
                <a:solidFill>
                  <a:srgbClr val="595959"/>
                </a:solidFill>
                <a:latin typeface="微软雅黑" panose="020B0503020204020204" pitchFamily="34" charset="-122"/>
                <a:ea typeface="微软雅黑" panose="020B0503020204020204" pitchFamily="34" charset="-122"/>
                <a:cs typeface="+mn-ea"/>
              </a:rPr>
              <a:t>、年龄和性别</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，这些特征可以</a:t>
            </a:r>
            <a:r>
              <a:rPr lang="zh-CN" altLang="en-US" sz="2000" dirty="0">
                <a:solidFill>
                  <a:srgbClr val="595959"/>
                </a:solidFill>
                <a:latin typeface="微软雅黑" panose="020B0503020204020204" pitchFamily="34" charset="-122"/>
                <a:ea typeface="微软雅黑" panose="020B0503020204020204" pitchFamily="34" charset="-122"/>
                <a:cs typeface="+mn-ea"/>
              </a:rPr>
              <a:t>用对象的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表示。</a:t>
            </a: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学生的行为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：打招呼</a:t>
            </a:r>
            <a:r>
              <a:rPr lang="zh-CN" altLang="en-US" sz="2000" dirty="0">
                <a:solidFill>
                  <a:srgbClr val="595959"/>
                </a:solidFill>
                <a:latin typeface="微软雅黑" panose="020B0503020204020204" pitchFamily="34" charset="-122"/>
                <a:ea typeface="微软雅黑" panose="020B0503020204020204" pitchFamily="34" charset="-122"/>
                <a:cs typeface="+mn-ea"/>
              </a:rPr>
              <a:t>、唱歌、写作业，这些行为可以用对象的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表示。</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4" name="Title 1"/>
          <p:cNvSpPr txBox="1"/>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5.1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初识对象</a:t>
            </a:r>
          </a:p>
        </p:txBody>
      </p:sp>
    </p:spTree>
    <p:extLst>
      <p:ext uri="{BB962C8B-B14F-4D97-AF65-F5344CB8AC3E}">
        <p14:creationId xmlns:p14="http://schemas.microsoft.com/office/powerpoint/2010/main" val="1760107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E00817B-A913-4438-A44F-28CF91E9137A}"/>
              </a:ext>
            </a:extLst>
          </p:cNvPr>
          <p:cNvSpPr txBox="1"/>
          <p:nvPr/>
        </p:nvSpPr>
        <p:spPr>
          <a:xfrm>
            <a:off x="1054646" y="1239906"/>
            <a:ext cx="8784976"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浏览器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初始页面</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效果，如下图所</a:t>
            </a:r>
            <a:r>
              <a:rPr lang="zh-CN" altLang="en-US" sz="2000" dirty="0">
                <a:solidFill>
                  <a:srgbClr val="595959"/>
                </a:solidFill>
                <a:latin typeface="微软雅黑" panose="020B0503020204020204" pitchFamily="34" charset="-122"/>
                <a:ea typeface="微软雅黑" panose="020B0503020204020204" pitchFamily="34" charset="-122"/>
                <a:cs typeface="+mn-ea"/>
              </a:rPr>
              <a:t>示。</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判断用户名是否合法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853" y="2135705"/>
            <a:ext cx="4966333" cy="26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684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E00817B-A913-4438-A44F-28CF91E9137A}"/>
              </a:ext>
            </a:extLst>
          </p:cNvPr>
          <p:cNvSpPr txBox="1"/>
          <p:nvPr/>
        </p:nvSpPr>
        <p:spPr>
          <a:xfrm>
            <a:off x="982638" y="1269554"/>
            <a:ext cx="10081120"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下面以</a:t>
            </a:r>
            <a:r>
              <a:rPr lang="zh-CN" altLang="en-US" sz="2000" dirty="0">
                <a:solidFill>
                  <a:srgbClr val="1369B3"/>
                </a:solidFill>
                <a:latin typeface="微软雅黑" panose="020B0503020204020204" pitchFamily="34" charset="-122"/>
                <a:ea typeface="微软雅黑" panose="020B0503020204020204" pitchFamily="34" charset="-122"/>
                <a:cs typeface="+mn-ea"/>
              </a:rPr>
              <a:t>用户名合法</a:t>
            </a:r>
            <a:r>
              <a:rPr lang="zh-CN" altLang="en-US" sz="2000" dirty="0">
                <a:solidFill>
                  <a:srgbClr val="595959"/>
                </a:solidFill>
                <a:latin typeface="微软雅黑" panose="020B0503020204020204" pitchFamily="34" charset="-122"/>
                <a:ea typeface="微软雅黑" panose="020B0503020204020204" pitchFamily="34" charset="-122"/>
                <a:cs typeface="+mn-ea"/>
              </a:rPr>
              <a:t>的情况为例展示页面效果，用户名合法的</a:t>
            </a:r>
            <a:r>
              <a:rPr lang="zh-CN" altLang="en-US" sz="2000" dirty="0">
                <a:solidFill>
                  <a:srgbClr val="1369B3"/>
                </a:solidFill>
                <a:latin typeface="微软雅黑" panose="020B0503020204020204" pitchFamily="34" charset="-122"/>
                <a:ea typeface="微软雅黑" panose="020B0503020204020204" pitchFamily="34" charset="-122"/>
                <a:cs typeface="+mn-ea"/>
              </a:rPr>
              <a:t>页面效果</a:t>
            </a:r>
            <a:r>
              <a:rPr lang="zh-CN" altLang="en-US" sz="2000" dirty="0">
                <a:solidFill>
                  <a:srgbClr val="595959"/>
                </a:solidFill>
                <a:latin typeface="微软雅黑" panose="020B0503020204020204" pitchFamily="34" charset="-122"/>
                <a:ea typeface="微软雅黑" panose="020B0503020204020204" pitchFamily="34" charset="-122"/>
                <a:cs typeface="+mn-ea"/>
              </a:rPr>
              <a:t>如</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图所示。</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5.8.3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判断用户名是否合法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12290"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494" y="2291227"/>
            <a:ext cx="5619408" cy="24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31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查阅</a:t>
            </a:r>
            <a:r>
              <a:rPr lang="en-US" altLang="zh-CN"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MDN Web</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文档</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5</a:t>
            </a:r>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a:t>
            </a:r>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9</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75911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掌握如何</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查阅</a:t>
            </a:r>
            <a:r>
              <a:rPr lang="en-US" altLang="zh-CN"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MDN Web</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文档</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能够通过</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链接</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查找</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或</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关键字</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搜索</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内置对象</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Tree>
    <p:extLst>
      <p:ext uri="{BB962C8B-B14F-4D97-AF65-F5344CB8AC3E}">
        <p14:creationId xmlns:p14="http://schemas.microsoft.com/office/powerpoint/2010/main" val="111082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
        <p:nvSpPr>
          <p:cNvPr id="3" name="云形标注 5">
            <a:extLst>
              <a:ext uri="{FF2B5EF4-FFF2-40B4-BE49-F238E27FC236}">
                <a16:creationId xmlns:a16="http://schemas.microsoft.com/office/drawing/2014/main" id="{270982CC-5E33-47B6-B7C4-2203BA045E01}"/>
              </a:ext>
            </a:extLst>
          </p:cNvPr>
          <p:cNvSpPr/>
          <p:nvPr/>
        </p:nvSpPr>
        <p:spPr>
          <a:xfrm>
            <a:off x="1702718" y="1197546"/>
            <a:ext cx="5239548" cy="2621434"/>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en-US" altLang="zh-CN" sz="1800" dirty="0" smtClean="0">
              <a:latin typeface="微软雅黑" panose="020B0503020204020204" pitchFamily="34" charset="-122"/>
              <a:ea typeface="微软雅黑" panose="020B0503020204020204" pitchFamily="34" charset="-122"/>
            </a:endParaRPr>
          </a:p>
          <a:p>
            <a:pPr algn="ctr">
              <a:lnSpc>
                <a:spcPct val="120000"/>
              </a:lnSpc>
            </a:pPr>
            <a:r>
              <a:rPr kumimoji="1" lang="en-US" altLang="zh-CN" sz="2000" dirty="0" smtClean="0">
                <a:latin typeface="微软雅黑" panose="020B0503020204020204" pitchFamily="34" charset="-122"/>
                <a:ea typeface="微软雅黑" panose="020B0503020204020204" pitchFamily="34" charset="-122"/>
              </a:rPr>
              <a:t>JavaScript</a:t>
            </a:r>
            <a:r>
              <a:rPr kumimoji="1" lang="zh-CN" altLang="en-US" sz="2000" dirty="0" smtClean="0">
                <a:latin typeface="微软雅黑" panose="020B0503020204020204" pitchFamily="34" charset="-122"/>
                <a:ea typeface="微软雅黑" panose="020B0503020204020204" pitchFamily="34" charset="-122"/>
              </a:rPr>
              <a:t>中除了前面学习的常用的对象外，还提供</a:t>
            </a:r>
            <a:r>
              <a:rPr kumimoji="1" lang="zh-CN" altLang="en-US" sz="2000" dirty="0">
                <a:latin typeface="微软雅黑" panose="020B0503020204020204" pitchFamily="34" charset="-122"/>
                <a:ea typeface="微软雅黑" panose="020B0503020204020204" pitchFamily="34" charset="-122"/>
              </a:rPr>
              <a:t>了很多内置</a:t>
            </a:r>
            <a:r>
              <a:rPr kumimoji="1" lang="zh-CN" altLang="en-US" sz="2000" dirty="0" smtClean="0">
                <a:latin typeface="微软雅黑" panose="020B0503020204020204" pitchFamily="34" charset="-122"/>
                <a:ea typeface="微软雅黑" panose="020B0503020204020204" pitchFamily="34" charset="-122"/>
              </a:rPr>
              <a:t>对象。那么</a:t>
            </a:r>
            <a:r>
              <a:rPr kumimoji="1" lang="zh-CN" altLang="en-US" sz="2000" dirty="0">
                <a:latin typeface="微软雅黑" panose="020B0503020204020204" pitchFamily="34" charset="-122"/>
                <a:ea typeface="微软雅黑" panose="020B0503020204020204" pitchFamily="34" charset="-122"/>
              </a:rPr>
              <a:t>该如何查询所需内置对象的使用方法呢</a:t>
            </a:r>
            <a:r>
              <a:rPr kumimoji="1" lang="zh-CN" altLang="en-US" sz="2000" dirty="0" smtClean="0">
                <a:latin typeface="微软雅黑" panose="020B0503020204020204" pitchFamily="34" charset="-122"/>
                <a:ea typeface="微软雅黑" panose="020B0503020204020204" pitchFamily="34" charset="-122"/>
              </a:rPr>
              <a:t>？</a:t>
            </a:r>
            <a:endParaRPr kumimoji="1" lang="zh-CN" altLang="en-US" sz="2000" dirty="0">
              <a:latin typeface="微软雅黑" panose="020B0503020204020204" pitchFamily="34" charset="-122"/>
              <a:ea typeface="微软雅黑" panose="020B0503020204020204" pitchFamily="34" charset="-122"/>
            </a:endParaRPr>
          </a:p>
        </p:txBody>
      </p:sp>
      <p:pic>
        <p:nvPicPr>
          <p:cNvPr id="4"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01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
        <p:nvSpPr>
          <p:cNvPr id="6" name="文本框 5">
            <a:extLst>
              <a:ext uri="{FF2B5EF4-FFF2-40B4-BE49-F238E27FC236}">
                <a16:creationId xmlns:a16="http://schemas.microsoft.com/office/drawing/2014/main" id="{24050476-582B-401C-894A-12AF5EAC3665}"/>
              </a:ext>
            </a:extLst>
          </p:cNvPr>
          <p:cNvSpPr txBox="1"/>
          <p:nvPr/>
        </p:nvSpPr>
        <p:spPr>
          <a:xfrm>
            <a:off x="1054646" y="1053530"/>
            <a:ext cx="10657184" cy="159274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在日常开发中，若需要使用其他内置对象，可以在</a:t>
            </a:r>
            <a:r>
              <a:rPr lang="en-US" altLang="zh-CN" sz="2000" dirty="0">
                <a:solidFill>
                  <a:srgbClr val="1369B3"/>
                </a:solidFill>
                <a:latin typeface="微软雅黑" panose="020B0503020204020204" pitchFamily="34" charset="-122"/>
                <a:ea typeface="微软雅黑" panose="020B0503020204020204" pitchFamily="34" charset="-122"/>
                <a:cs typeface="+mn-ea"/>
              </a:rPr>
              <a:t>MDN Web </a:t>
            </a:r>
            <a:r>
              <a:rPr lang="zh-CN" altLang="en-US" sz="2000" dirty="0">
                <a:solidFill>
                  <a:srgbClr val="1369B3"/>
                </a:solidFill>
                <a:latin typeface="微软雅黑" panose="020B0503020204020204" pitchFamily="34" charset="-122"/>
                <a:ea typeface="微软雅黑" panose="020B0503020204020204" pitchFamily="34" charset="-122"/>
                <a:cs typeface="+mn-ea"/>
              </a:rPr>
              <a:t>文档</a:t>
            </a:r>
            <a:r>
              <a:rPr lang="zh-CN" altLang="en-US" sz="2000" dirty="0">
                <a:solidFill>
                  <a:srgbClr val="595959"/>
                </a:solidFill>
                <a:latin typeface="微软雅黑" panose="020B0503020204020204" pitchFamily="34" charset="-122"/>
                <a:ea typeface="微软雅黑" panose="020B0503020204020204" pitchFamily="34" charset="-122"/>
                <a:cs typeface="+mn-ea"/>
              </a:rPr>
              <a:t>中查询所需内置对象的使用方法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MDN Web </a:t>
            </a:r>
            <a:r>
              <a:rPr lang="zh-CN" altLang="en-US" sz="2000" dirty="0">
                <a:solidFill>
                  <a:srgbClr val="595959"/>
                </a:solidFill>
                <a:latin typeface="微软雅黑" panose="020B0503020204020204" pitchFamily="34" charset="-122"/>
                <a:ea typeface="微软雅黑" panose="020B0503020204020204" pitchFamily="34" charset="-122"/>
                <a:cs typeface="+mn-ea"/>
              </a:rPr>
              <a:t>文档中查询</a:t>
            </a:r>
            <a:r>
              <a:rPr lang="zh-CN" altLang="en-US" sz="2000" dirty="0">
                <a:solidFill>
                  <a:srgbClr val="1369B3"/>
                </a:solidFill>
                <a:latin typeface="微软雅黑" panose="020B0503020204020204" pitchFamily="34" charset="-122"/>
                <a:ea typeface="微软雅黑" panose="020B0503020204020204" pitchFamily="34" charset="-122"/>
                <a:cs typeface="+mn-ea"/>
              </a:rPr>
              <a:t>内置对象</a:t>
            </a:r>
            <a:r>
              <a:rPr lang="zh-CN" altLang="en-US" sz="2000" dirty="0">
                <a:solidFill>
                  <a:srgbClr val="595959"/>
                </a:solidFill>
                <a:latin typeface="微软雅黑" panose="020B0503020204020204" pitchFamily="34" charset="-122"/>
                <a:ea typeface="微软雅黑" panose="020B0503020204020204" pitchFamily="34" charset="-122"/>
                <a:cs typeface="+mn-ea"/>
              </a:rPr>
              <a:t>有</a:t>
            </a:r>
            <a:r>
              <a:rPr lang="zh-CN" altLang="en-US" sz="2000" dirty="0">
                <a:solidFill>
                  <a:srgbClr val="1369B3"/>
                </a:solidFill>
                <a:latin typeface="微软雅黑" panose="020B0503020204020204" pitchFamily="34" charset="-122"/>
                <a:ea typeface="微软雅黑" panose="020B0503020204020204" pitchFamily="34" charset="-122"/>
                <a:cs typeface="+mn-ea"/>
              </a:rPr>
              <a:t>两种</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方式。</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cxnSp>
        <p:nvCxnSpPr>
          <p:cNvPr id="7" name="直接连接符 41">
            <a:extLst>
              <a:ext uri="{FF2B5EF4-FFF2-40B4-BE49-F238E27FC236}">
                <a16:creationId xmlns:a16="http://schemas.microsoft.com/office/drawing/2014/main" id="{47235341-34A4-40FF-9E86-86FD979CC888}"/>
              </a:ext>
            </a:extLst>
          </p:cNvPr>
          <p:cNvCxnSpPr/>
          <p:nvPr/>
        </p:nvCxnSpPr>
        <p:spPr>
          <a:xfrm flipH="1">
            <a:off x="4297748" y="3385413"/>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43">
            <a:extLst>
              <a:ext uri="{FF2B5EF4-FFF2-40B4-BE49-F238E27FC236}">
                <a16:creationId xmlns:a16="http://schemas.microsoft.com/office/drawing/2014/main" id="{6B15B731-4C6F-4089-967E-7F5F6BBFD19D}"/>
              </a:ext>
            </a:extLst>
          </p:cNvPr>
          <p:cNvCxnSpPr/>
          <p:nvPr/>
        </p:nvCxnSpPr>
        <p:spPr>
          <a:xfrm flipH="1">
            <a:off x="4297748" y="5230271"/>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44">
            <a:extLst>
              <a:ext uri="{FF2B5EF4-FFF2-40B4-BE49-F238E27FC236}">
                <a16:creationId xmlns:a16="http://schemas.microsoft.com/office/drawing/2014/main" id="{13BFBE7B-F9B6-4436-AA4E-791A6513087C}"/>
              </a:ext>
            </a:extLst>
          </p:cNvPr>
          <p:cNvCxnSpPr>
            <a:cxnSpLocks/>
          </p:cNvCxnSpPr>
          <p:nvPr/>
        </p:nvCxnSpPr>
        <p:spPr>
          <a:xfrm>
            <a:off x="4297748" y="3385412"/>
            <a:ext cx="0" cy="1852101"/>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a:extLst>
              <a:ext uri="{FF2B5EF4-FFF2-40B4-BE49-F238E27FC236}">
                <a16:creationId xmlns:a16="http://schemas.microsoft.com/office/drawing/2014/main" id="{750CC388-B27D-47A0-B5F2-E8FF347ABCFF}"/>
              </a:ext>
            </a:extLst>
          </p:cNvPr>
          <p:cNvSpPr/>
          <p:nvPr/>
        </p:nvSpPr>
        <p:spPr>
          <a:xfrm>
            <a:off x="5491281" y="2853730"/>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Microsoft YaHei" panose="020B0503020204020204" pitchFamily="34" charset="-122"/>
              <a:ea typeface="Microsoft YaHei" panose="020B0503020204020204" pitchFamily="34" charset="-122"/>
            </a:endParaRPr>
          </a:p>
        </p:txBody>
      </p:sp>
      <p:sp>
        <p:nvSpPr>
          <p:cNvPr id="11" name="椭圆 10">
            <a:extLst>
              <a:ext uri="{FF2B5EF4-FFF2-40B4-BE49-F238E27FC236}">
                <a16:creationId xmlns:a16="http://schemas.microsoft.com/office/drawing/2014/main" id="{26CC7DC8-DE28-446B-BF3C-0164064D2820}"/>
              </a:ext>
            </a:extLst>
          </p:cNvPr>
          <p:cNvSpPr/>
          <p:nvPr/>
        </p:nvSpPr>
        <p:spPr>
          <a:xfrm>
            <a:off x="5491281" y="4637687"/>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Microsoft YaHei" panose="020B0503020204020204" pitchFamily="34" charset="-122"/>
              <a:ea typeface="Microsoft YaHei" panose="020B0503020204020204" pitchFamily="34" charset="-122"/>
            </a:endParaRPr>
          </a:p>
        </p:txBody>
      </p:sp>
      <p:sp>
        <p:nvSpPr>
          <p:cNvPr id="12" name="椭圆 11">
            <a:extLst>
              <a:ext uri="{FF2B5EF4-FFF2-40B4-BE49-F238E27FC236}">
                <a16:creationId xmlns:a16="http://schemas.microsoft.com/office/drawing/2014/main" id="{5933880B-DE1E-4D4C-B7F6-ED72592505E9}"/>
              </a:ext>
            </a:extLst>
          </p:cNvPr>
          <p:cNvSpPr/>
          <p:nvPr/>
        </p:nvSpPr>
        <p:spPr>
          <a:xfrm>
            <a:off x="5583255" y="2945704"/>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icrosoft YaHei" panose="020B0503020204020204" pitchFamily="34" charset="-122"/>
              <a:ea typeface="Microsoft YaHei" panose="020B0503020204020204" pitchFamily="34" charset="-122"/>
            </a:endParaRPr>
          </a:p>
        </p:txBody>
      </p:sp>
      <p:sp>
        <p:nvSpPr>
          <p:cNvPr id="13" name="椭圆 12">
            <a:extLst>
              <a:ext uri="{FF2B5EF4-FFF2-40B4-BE49-F238E27FC236}">
                <a16:creationId xmlns:a16="http://schemas.microsoft.com/office/drawing/2014/main" id="{1B5AF220-F10A-4095-8216-C1C905823686}"/>
              </a:ext>
            </a:extLst>
          </p:cNvPr>
          <p:cNvSpPr/>
          <p:nvPr/>
        </p:nvSpPr>
        <p:spPr>
          <a:xfrm>
            <a:off x="5573893" y="4749322"/>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icrosoft YaHei" panose="020B0503020204020204" pitchFamily="34" charset="-122"/>
              <a:ea typeface="Microsoft YaHei" panose="020B0503020204020204" pitchFamily="34" charset="-122"/>
            </a:endParaRPr>
          </a:p>
        </p:txBody>
      </p:sp>
      <p:sp>
        <p:nvSpPr>
          <p:cNvPr id="14" name="Freeform 175">
            <a:extLst>
              <a:ext uri="{FF2B5EF4-FFF2-40B4-BE49-F238E27FC236}">
                <a16:creationId xmlns:a16="http://schemas.microsoft.com/office/drawing/2014/main" id="{8458C23B-9EB2-4D2E-B3AF-65264BE51B5D}"/>
              </a:ext>
            </a:extLst>
          </p:cNvPr>
          <p:cNvSpPr>
            <a:spLocks noEditPoints="1"/>
          </p:cNvSpPr>
          <p:nvPr/>
        </p:nvSpPr>
        <p:spPr bwMode="auto">
          <a:xfrm>
            <a:off x="5798563" y="4876177"/>
            <a:ext cx="575733" cy="630767"/>
          </a:xfrm>
          <a:custGeom>
            <a:avLst/>
            <a:gdLst>
              <a:gd name="T0" fmla="*/ 165 w 272"/>
              <a:gd name="T1" fmla="*/ 0 h 298"/>
              <a:gd name="T2" fmla="*/ 246 w 272"/>
              <a:gd name="T3" fmla="*/ 47 h 298"/>
              <a:gd name="T4" fmla="*/ 153 w 272"/>
              <a:gd name="T5" fmla="*/ 201 h 298"/>
              <a:gd name="T6" fmla="*/ 108 w 272"/>
              <a:gd name="T7" fmla="*/ 229 h 298"/>
              <a:gd name="T8" fmla="*/ 66 w 272"/>
              <a:gd name="T9" fmla="*/ 232 h 298"/>
              <a:gd name="T10" fmla="*/ 71 w 272"/>
              <a:gd name="T11" fmla="*/ 153 h 298"/>
              <a:gd name="T12" fmla="*/ 165 w 272"/>
              <a:gd name="T13" fmla="*/ 0 h 298"/>
              <a:gd name="T14" fmla="*/ 165 w 272"/>
              <a:gd name="T15" fmla="*/ 0 h 298"/>
              <a:gd name="T16" fmla="*/ 243 w 272"/>
              <a:gd name="T17" fmla="*/ 293 h 298"/>
              <a:gd name="T18" fmla="*/ 248 w 272"/>
              <a:gd name="T19" fmla="*/ 262 h 298"/>
              <a:gd name="T20" fmla="*/ 158 w 272"/>
              <a:gd name="T21" fmla="*/ 260 h 298"/>
              <a:gd name="T22" fmla="*/ 272 w 272"/>
              <a:gd name="T23" fmla="*/ 253 h 298"/>
              <a:gd name="T24" fmla="*/ 272 w 272"/>
              <a:gd name="T25" fmla="*/ 241 h 298"/>
              <a:gd name="T26" fmla="*/ 239 w 272"/>
              <a:gd name="T27" fmla="*/ 239 h 298"/>
              <a:gd name="T28" fmla="*/ 269 w 272"/>
              <a:gd name="T29" fmla="*/ 234 h 298"/>
              <a:gd name="T30" fmla="*/ 257 w 272"/>
              <a:gd name="T31" fmla="*/ 210 h 298"/>
              <a:gd name="T32" fmla="*/ 175 w 272"/>
              <a:gd name="T33" fmla="*/ 201 h 298"/>
              <a:gd name="T34" fmla="*/ 172 w 272"/>
              <a:gd name="T35" fmla="*/ 224 h 298"/>
              <a:gd name="T36" fmla="*/ 208 w 272"/>
              <a:gd name="T37" fmla="*/ 232 h 298"/>
              <a:gd name="T38" fmla="*/ 0 w 272"/>
              <a:gd name="T39" fmla="*/ 243 h 298"/>
              <a:gd name="T40" fmla="*/ 2 w 272"/>
              <a:gd name="T41" fmla="*/ 265 h 298"/>
              <a:gd name="T42" fmla="*/ 137 w 272"/>
              <a:gd name="T43" fmla="*/ 279 h 298"/>
              <a:gd name="T44" fmla="*/ 85 w 272"/>
              <a:gd name="T45" fmla="*/ 281 h 298"/>
              <a:gd name="T46" fmla="*/ 87 w 272"/>
              <a:gd name="T47" fmla="*/ 298 h 298"/>
              <a:gd name="T48" fmla="*/ 243 w 272"/>
              <a:gd name="T49" fmla="*/ 293 h 298"/>
              <a:gd name="T50" fmla="*/ 243 w 272"/>
              <a:gd name="T51" fmla="*/ 293 h 298"/>
              <a:gd name="T52" fmla="*/ 106 w 272"/>
              <a:gd name="T53" fmla="*/ 213 h 298"/>
              <a:gd name="T54" fmla="*/ 137 w 272"/>
              <a:gd name="T55" fmla="*/ 191 h 298"/>
              <a:gd name="T56" fmla="*/ 87 w 272"/>
              <a:gd name="T57" fmla="*/ 163 h 298"/>
              <a:gd name="T58" fmla="*/ 85 w 272"/>
              <a:gd name="T59" fmla="*/ 198 h 298"/>
              <a:gd name="T60" fmla="*/ 106 w 272"/>
              <a:gd name="T61" fmla="*/ 213 h 298"/>
              <a:gd name="T62" fmla="*/ 106 w 272"/>
              <a:gd name="T63" fmla="*/ 213 h 298"/>
              <a:gd name="T64" fmla="*/ 217 w 272"/>
              <a:gd name="T65" fmla="*/ 47 h 298"/>
              <a:gd name="T66" fmla="*/ 142 w 272"/>
              <a:gd name="T67" fmla="*/ 172 h 298"/>
              <a:gd name="T68" fmla="*/ 151 w 272"/>
              <a:gd name="T69" fmla="*/ 177 h 298"/>
              <a:gd name="T70" fmla="*/ 224 w 272"/>
              <a:gd name="T71" fmla="*/ 52 h 298"/>
              <a:gd name="T72" fmla="*/ 217 w 272"/>
              <a:gd name="T73" fmla="*/ 47 h 298"/>
              <a:gd name="T74" fmla="*/ 217 w 272"/>
              <a:gd name="T75" fmla="*/ 47 h 298"/>
              <a:gd name="T76" fmla="*/ 170 w 272"/>
              <a:gd name="T77" fmla="*/ 19 h 298"/>
              <a:gd name="T78" fmla="*/ 97 w 272"/>
              <a:gd name="T79" fmla="*/ 144 h 298"/>
              <a:gd name="T80" fmla="*/ 111 w 272"/>
              <a:gd name="T81" fmla="*/ 153 h 298"/>
              <a:gd name="T82" fmla="*/ 186 w 272"/>
              <a:gd name="T83" fmla="*/ 28 h 298"/>
              <a:gd name="T84" fmla="*/ 170 w 272"/>
              <a:gd name="T8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98">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Microsoft YaHei" panose="020B0503020204020204" pitchFamily="34" charset="-122"/>
              <a:ea typeface="Microsoft YaHei" panose="020B0503020204020204" pitchFamily="34" charset="-122"/>
            </a:endParaRPr>
          </a:p>
        </p:txBody>
      </p:sp>
      <p:sp>
        <p:nvSpPr>
          <p:cNvPr id="15" name="Freeform 168">
            <a:extLst>
              <a:ext uri="{FF2B5EF4-FFF2-40B4-BE49-F238E27FC236}">
                <a16:creationId xmlns:a16="http://schemas.microsoft.com/office/drawing/2014/main" id="{4D250602-E4FD-40C1-8E21-F08E1F24F39D}"/>
              </a:ext>
            </a:extLst>
          </p:cNvPr>
          <p:cNvSpPr>
            <a:spLocks noEditPoints="1"/>
          </p:cNvSpPr>
          <p:nvPr/>
        </p:nvSpPr>
        <p:spPr bwMode="auto">
          <a:xfrm>
            <a:off x="5768929" y="3077437"/>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Microsoft YaHei" panose="020B0503020204020204" pitchFamily="34" charset="-122"/>
              <a:ea typeface="Microsoft YaHei" panose="020B0503020204020204" pitchFamily="34" charset="-122"/>
            </a:endParaRPr>
          </a:p>
        </p:txBody>
      </p:sp>
      <p:sp>
        <p:nvSpPr>
          <p:cNvPr id="16" name="文本框 9">
            <a:extLst>
              <a:ext uri="{FF2B5EF4-FFF2-40B4-BE49-F238E27FC236}">
                <a16:creationId xmlns:a16="http://schemas.microsoft.com/office/drawing/2014/main" id="{BA4DF480-2FD0-4179-9557-461F04E7A611}"/>
              </a:ext>
            </a:extLst>
          </p:cNvPr>
          <p:cNvSpPr txBox="1"/>
          <p:nvPr/>
        </p:nvSpPr>
        <p:spPr>
          <a:xfrm>
            <a:off x="1414686" y="3887225"/>
            <a:ext cx="2782837" cy="1126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lgn="ctr"/>
            <a:r>
              <a:rPr lang="en-US" altLang="zh-CN" sz="2400" b="1" dirty="0">
                <a:solidFill>
                  <a:srgbClr val="595959"/>
                </a:solidFill>
                <a:latin typeface="Microsoft YaHei" panose="020B0503020204020204" pitchFamily="34" charset="-122"/>
                <a:ea typeface="Microsoft YaHei" panose="020B0503020204020204" pitchFamily="34" charset="-122"/>
              </a:rPr>
              <a:t>MDN Web </a:t>
            </a:r>
            <a:r>
              <a:rPr lang="zh-CN" altLang="en-US" sz="2400" b="1" dirty="0">
                <a:solidFill>
                  <a:srgbClr val="595959"/>
                </a:solidFill>
                <a:latin typeface="Microsoft YaHei" panose="020B0503020204020204" pitchFamily="34" charset="-122"/>
                <a:ea typeface="Microsoft YaHei" panose="020B0503020204020204" pitchFamily="34" charset="-122"/>
              </a:rPr>
              <a:t>文档中查询内置对象方式</a:t>
            </a:r>
          </a:p>
        </p:txBody>
      </p:sp>
      <p:sp>
        <p:nvSpPr>
          <p:cNvPr id="17" name="文本框 16">
            <a:extLst>
              <a:ext uri="{FF2B5EF4-FFF2-40B4-BE49-F238E27FC236}">
                <a16:creationId xmlns:a16="http://schemas.microsoft.com/office/drawing/2014/main" id="{85C950A4-F659-4896-9F10-55D39AF57216}"/>
              </a:ext>
            </a:extLst>
          </p:cNvPr>
          <p:cNvSpPr txBox="1"/>
          <p:nvPr/>
        </p:nvSpPr>
        <p:spPr>
          <a:xfrm>
            <a:off x="6965579" y="3225665"/>
            <a:ext cx="3456384" cy="461665"/>
          </a:xfrm>
          <a:prstGeom prst="rect">
            <a:avLst/>
          </a:prstGeom>
          <a:noFill/>
        </p:spPr>
        <p:txBody>
          <a:bodyPr wrap="square" rtlCol="0">
            <a:spAutoFit/>
          </a:bodyPr>
          <a:lstStyle/>
          <a:p>
            <a:r>
              <a:rPr lang="zh-CN" altLang="en-US" dirty="0">
                <a:solidFill>
                  <a:srgbClr val="1369B2"/>
                </a:solidFill>
                <a:latin typeface="微软雅黑" panose="020B0503020204020204" pitchFamily="34" charset="-122"/>
                <a:ea typeface="微软雅黑" panose="020B0503020204020204" pitchFamily="34" charset="-122"/>
                <a:cs typeface="+mn-ea"/>
              </a:rPr>
              <a:t>通过链接查找内置对象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BF5B2EC1-9403-4986-9170-B30671FEAB5E}"/>
              </a:ext>
            </a:extLst>
          </p:cNvPr>
          <p:cNvSpPr txBox="1"/>
          <p:nvPr/>
        </p:nvSpPr>
        <p:spPr>
          <a:xfrm>
            <a:off x="6965579" y="4996248"/>
            <a:ext cx="3744416" cy="461665"/>
          </a:xfrm>
          <a:prstGeom prst="rect">
            <a:avLst/>
          </a:prstGeom>
          <a:noFill/>
        </p:spPr>
        <p:txBody>
          <a:bodyPr wrap="square" rtlCol="0">
            <a:spAutoFit/>
          </a:bodyPr>
          <a:lstStyle/>
          <a:p>
            <a:r>
              <a:rPr lang="zh-CN" altLang="en-US" dirty="0">
                <a:solidFill>
                  <a:srgbClr val="1369B2"/>
                </a:solidFill>
                <a:latin typeface="微软雅黑" panose="020B0503020204020204" pitchFamily="34" charset="-122"/>
                <a:ea typeface="微软雅黑" panose="020B0503020204020204" pitchFamily="34" charset="-122"/>
                <a:cs typeface="+mn-ea"/>
              </a:rPr>
              <a:t>通过关键字搜索内置对象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3537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
        <p:nvSpPr>
          <p:cNvPr id="19" name="TextBox 76"/>
          <p:cNvSpPr txBox="1"/>
          <p:nvPr/>
        </p:nvSpPr>
        <p:spPr>
          <a:xfrm>
            <a:off x="976161" y="1053530"/>
            <a:ext cx="3534869"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通过</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链接查找内置对象</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a:extLst>
              <a:ext uri="{FF2B5EF4-FFF2-40B4-BE49-F238E27FC236}">
                <a16:creationId xmlns:a16="http://schemas.microsoft.com/office/drawing/2014/main" id="{24050476-582B-401C-894A-12AF5EAC3665}"/>
              </a:ext>
            </a:extLst>
          </p:cNvPr>
          <p:cNvSpPr txBox="1"/>
          <p:nvPr/>
        </p:nvSpPr>
        <p:spPr>
          <a:xfrm>
            <a:off x="1054646" y="1621026"/>
            <a:ext cx="10657184" cy="961289"/>
          </a:xfrm>
          <a:prstGeom prst="rect">
            <a:avLst/>
          </a:prstGeom>
          <a:noFill/>
        </p:spPr>
        <p:txBody>
          <a:bodyPr wrap="square">
            <a:spAutoFit/>
          </a:bodyPr>
          <a:lstStyle/>
          <a:p>
            <a:pPr>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MDN Web </a:t>
            </a:r>
            <a:r>
              <a:rPr lang="zh-CN" altLang="en-US" sz="2000" dirty="0">
                <a:solidFill>
                  <a:srgbClr val="595959"/>
                </a:solidFill>
                <a:latin typeface="微软雅黑" panose="020B0503020204020204" pitchFamily="34" charset="-122"/>
                <a:ea typeface="微软雅黑" panose="020B0503020204020204" pitchFamily="34" charset="-122"/>
                <a:cs typeface="+mn-ea"/>
              </a:rPr>
              <a:t>文档提供了所有内置对象的链接，通过</a:t>
            </a:r>
            <a:r>
              <a:rPr lang="zh-CN" altLang="en-US" sz="2000" dirty="0">
                <a:solidFill>
                  <a:srgbClr val="1369B3"/>
                </a:solidFill>
                <a:latin typeface="微软雅黑" panose="020B0503020204020204" pitchFamily="34" charset="-122"/>
                <a:ea typeface="微软雅黑" panose="020B0503020204020204" pitchFamily="34" charset="-122"/>
                <a:cs typeface="+mn-ea"/>
              </a:rPr>
              <a:t>单击</a:t>
            </a:r>
            <a:r>
              <a:rPr lang="zh-CN" altLang="en-US" sz="2000" dirty="0">
                <a:solidFill>
                  <a:srgbClr val="595959"/>
                </a:solidFill>
                <a:latin typeface="微软雅黑" panose="020B0503020204020204" pitchFamily="34" charset="-122"/>
                <a:ea typeface="微软雅黑" panose="020B0503020204020204" pitchFamily="34" charset="-122"/>
                <a:cs typeface="+mn-ea"/>
              </a:rPr>
              <a:t>某个内置对象的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链接</a:t>
            </a:r>
            <a:r>
              <a:rPr lang="zh-CN" altLang="en-US" sz="2000" dirty="0">
                <a:solidFill>
                  <a:srgbClr val="595959"/>
                </a:solidFill>
                <a:latin typeface="微软雅黑" panose="020B0503020204020204" pitchFamily="34" charset="-122"/>
                <a:ea typeface="微软雅黑" panose="020B0503020204020204" pitchFamily="34" charset="-122"/>
                <a:cs typeface="+mn-ea"/>
              </a:rPr>
              <a:t>即可进入到某个内置对象的页面下进行查看， 具体步骤</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sp>
        <p:nvSpPr>
          <p:cNvPr id="21" name="椭圆 20"/>
          <p:cNvSpPr/>
          <p:nvPr/>
        </p:nvSpPr>
        <p:spPr bwMode="auto">
          <a:xfrm rot="574600">
            <a:off x="694468" y="2751600"/>
            <a:ext cx="362543" cy="362530"/>
          </a:xfrm>
          <a:prstGeom prst="ellipse">
            <a:avLst/>
          </a:prstGeom>
          <a:solidFill>
            <a:srgbClr val="0567A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eaLnBrk="1" hangingPunct="1">
              <a:buFont typeface="Arial" pitchFamily="34" charset="0"/>
              <a:buNone/>
            </a:pPr>
            <a:endParaRPr lang="zh-CN" altLang="en-US" dirty="0">
              <a:solidFill>
                <a:schemeClr val="bg1"/>
              </a:solidFill>
              <a:latin typeface="Arial" charset="0"/>
              <a:ea typeface="宋体" pitchFamily="2" charset="-122"/>
            </a:endParaRPr>
          </a:p>
        </p:txBody>
      </p:sp>
      <p:sp>
        <p:nvSpPr>
          <p:cNvPr id="22" name="TextBox 35"/>
          <p:cNvSpPr txBox="1">
            <a:spLocks noChangeArrowheads="1"/>
          </p:cNvSpPr>
          <p:nvPr/>
        </p:nvSpPr>
        <p:spPr bwMode="auto">
          <a:xfrm>
            <a:off x="1143691" y="2637706"/>
            <a:ext cx="10441160"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打开</a:t>
            </a:r>
            <a:r>
              <a:rPr lang="en-US" altLang="zh-CN" sz="2000" dirty="0">
                <a:solidFill>
                  <a:srgbClr val="595959"/>
                </a:solidFill>
                <a:latin typeface="微软雅黑" panose="020B0503020204020204" pitchFamily="34" charset="-122"/>
                <a:ea typeface="微软雅黑" panose="020B0503020204020204" pitchFamily="34" charset="-122"/>
              </a:rPr>
              <a:t>MDN Web</a:t>
            </a:r>
            <a:r>
              <a:rPr lang="zh-CN" altLang="en-US" sz="2000" dirty="0">
                <a:solidFill>
                  <a:srgbClr val="595959"/>
                </a:solidFill>
                <a:latin typeface="微软雅黑" panose="020B0503020204020204" pitchFamily="34" charset="-122"/>
                <a:ea typeface="微软雅黑" panose="020B0503020204020204" pitchFamily="34" charset="-122"/>
              </a:rPr>
              <a:t>文档</a:t>
            </a:r>
            <a:r>
              <a:rPr lang="zh-CN" altLang="en-US" sz="2000" dirty="0">
                <a:solidFill>
                  <a:srgbClr val="1369B3"/>
                </a:solidFill>
                <a:latin typeface="微软雅黑" panose="020B0503020204020204" pitchFamily="34" charset="-122"/>
                <a:ea typeface="微软雅黑" panose="020B0503020204020204" pitchFamily="34" charset="-122"/>
              </a:rPr>
              <a:t>网站</a:t>
            </a:r>
            <a:r>
              <a:rPr lang="zh-CN" altLang="en-US" sz="2000" dirty="0">
                <a:solidFill>
                  <a:srgbClr val="595959"/>
                </a:solidFill>
                <a:latin typeface="微软雅黑" panose="020B0503020204020204" pitchFamily="34" charset="-122"/>
                <a:ea typeface="微软雅黑" panose="020B0503020204020204" pitchFamily="34" charset="-122"/>
              </a:rPr>
              <a:t>，在网站的导航栏中</a:t>
            </a:r>
            <a:r>
              <a:rPr lang="zh-CN" altLang="en-US" sz="2000" dirty="0">
                <a:solidFill>
                  <a:srgbClr val="1369B3"/>
                </a:solidFill>
                <a:latin typeface="微软雅黑" panose="020B0503020204020204" pitchFamily="34" charset="-122"/>
                <a:ea typeface="微软雅黑" panose="020B0503020204020204" pitchFamily="34" charset="-122"/>
              </a:rPr>
              <a:t>单击</a:t>
            </a:r>
            <a:r>
              <a:rPr lang="zh-CN" altLang="en-US"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595959"/>
                </a:solidFill>
                <a:latin typeface="微软雅黑" panose="020B0503020204020204" pitchFamily="34" charset="-122"/>
                <a:ea typeface="微软雅黑" panose="020B0503020204020204" pitchFamily="34" charset="-122"/>
              </a:rPr>
              <a:t>Technologies”-“JavaScript</a:t>
            </a:r>
            <a:r>
              <a:rPr lang="en-US" altLang="zh-CN" sz="2000" dirty="0" smtClean="0">
                <a:solidFill>
                  <a:srgbClr val="595959"/>
                </a:solidFill>
                <a:latin typeface="微软雅黑" panose="020B0503020204020204" pitchFamily="34" charset="-122"/>
                <a:ea typeface="微软雅黑" panose="020B0503020204020204" pitchFamily="34" charset="-122"/>
              </a:rPr>
              <a:t>”</a:t>
            </a:r>
            <a:r>
              <a:rPr lang="zh-CN" altLang="en-US" sz="2000" dirty="0" smtClean="0">
                <a:solidFill>
                  <a:srgbClr val="595959"/>
                </a:solidFill>
                <a:latin typeface="微软雅黑" panose="020B0503020204020204" pitchFamily="34" charset="-122"/>
                <a:ea typeface="微软雅黑" panose="020B0503020204020204" pitchFamily="34" charset="-122"/>
              </a:rPr>
              <a:t>，如下图所示。</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TextBox 12"/>
          <p:cNvSpPr txBox="1"/>
          <p:nvPr/>
        </p:nvSpPr>
        <p:spPr>
          <a:xfrm>
            <a:off x="666118" y="2709714"/>
            <a:ext cx="316520" cy="406265"/>
          </a:xfrm>
          <a:prstGeom prst="rect">
            <a:avLst/>
          </a:prstGeom>
          <a:noFill/>
        </p:spPr>
        <p:txBody>
          <a:bodyPr wrap="none" rtlCol="0">
            <a:spAutoFit/>
          </a:bodyPr>
          <a:lstStyle/>
          <a:p>
            <a:r>
              <a:rPr lang="en-US" altLang="zh-CN"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zh-CN" altLang="en-US" b="1" dirty="0">
              <a:solidFill>
                <a:schemeClr val="bg1"/>
              </a:solidFill>
              <a:latin typeface="Verdana" panose="020B0604030504040204" pitchFamily="34" charset="0"/>
              <a:cs typeface="Verdana" panose="020B0604030504040204" pitchFamily="34" charset="0"/>
            </a:endParaRPr>
          </a:p>
        </p:txBody>
      </p:sp>
      <p:pic>
        <p:nvPicPr>
          <p:cNvPr id="512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918" y="3401924"/>
            <a:ext cx="4464496" cy="298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668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
        <p:nvSpPr>
          <p:cNvPr id="21" name="椭圆 20"/>
          <p:cNvSpPr/>
          <p:nvPr/>
        </p:nvSpPr>
        <p:spPr bwMode="auto">
          <a:xfrm rot="574600">
            <a:off x="694468" y="1399550"/>
            <a:ext cx="362543" cy="362530"/>
          </a:xfrm>
          <a:prstGeom prst="ellipse">
            <a:avLst/>
          </a:prstGeom>
          <a:solidFill>
            <a:srgbClr val="0567A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eaLnBrk="1" hangingPunct="1">
              <a:buFont typeface="Arial" pitchFamily="34" charset="0"/>
              <a:buNone/>
            </a:pPr>
            <a:endParaRPr lang="zh-CN" altLang="en-US" dirty="0">
              <a:solidFill>
                <a:schemeClr val="bg1"/>
              </a:solidFill>
              <a:latin typeface="Arial" charset="0"/>
              <a:ea typeface="宋体" pitchFamily="2" charset="-122"/>
            </a:endParaRPr>
          </a:p>
        </p:txBody>
      </p:sp>
      <p:sp>
        <p:nvSpPr>
          <p:cNvPr id="22" name="TextBox 35"/>
          <p:cNvSpPr txBox="1">
            <a:spLocks noChangeArrowheads="1"/>
          </p:cNvSpPr>
          <p:nvPr/>
        </p:nvSpPr>
        <p:spPr bwMode="auto">
          <a:xfrm>
            <a:off x="1143691" y="1285656"/>
            <a:ext cx="10441160"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上图中将</a:t>
            </a:r>
            <a:r>
              <a:rPr lang="zh-CN" altLang="en-US" sz="2000" dirty="0">
                <a:solidFill>
                  <a:srgbClr val="595959"/>
                </a:solidFill>
                <a:latin typeface="微软雅黑" panose="020B0503020204020204" pitchFamily="34" charset="-122"/>
                <a:ea typeface="微软雅黑" panose="020B0503020204020204" pitchFamily="34" charset="-122"/>
              </a:rPr>
              <a:t>页面</a:t>
            </a:r>
            <a:r>
              <a:rPr lang="zh-CN" altLang="en-US" sz="2000" dirty="0">
                <a:solidFill>
                  <a:srgbClr val="1369B3"/>
                </a:solidFill>
                <a:latin typeface="微软雅黑" panose="020B0503020204020204" pitchFamily="34" charset="-122"/>
                <a:ea typeface="微软雅黑" panose="020B0503020204020204" pitchFamily="34" charset="-122"/>
              </a:rPr>
              <a:t>向下滚动</a:t>
            </a:r>
            <a:r>
              <a:rPr lang="zh-CN" altLang="en-US" sz="2000" dirty="0">
                <a:solidFill>
                  <a:srgbClr val="595959"/>
                </a:solidFill>
                <a:latin typeface="微软雅黑" panose="020B0503020204020204" pitchFamily="34" charset="-122"/>
                <a:ea typeface="微软雅黑" panose="020B0503020204020204" pitchFamily="34" charset="-122"/>
              </a:rPr>
              <a:t>，可以在左侧边栏中找到内置对象，将该项展开后，可以看到所有内置对象的</a:t>
            </a:r>
            <a:r>
              <a:rPr lang="zh-CN" altLang="en-US" sz="2000" dirty="0">
                <a:solidFill>
                  <a:srgbClr val="1369B3"/>
                </a:solidFill>
                <a:latin typeface="微软雅黑" panose="020B0503020204020204" pitchFamily="34" charset="-122"/>
                <a:ea typeface="微软雅黑" panose="020B0503020204020204" pitchFamily="34" charset="-122"/>
              </a:rPr>
              <a:t>目录</a:t>
            </a:r>
            <a:r>
              <a:rPr lang="zh-CN" altLang="en-US" sz="2000" dirty="0" smtClean="0">
                <a:solidFill>
                  <a:srgbClr val="1369B3"/>
                </a:solidFill>
                <a:latin typeface="微软雅黑" panose="020B0503020204020204" pitchFamily="34" charset="-122"/>
                <a:ea typeface="微软雅黑" panose="020B0503020204020204" pitchFamily="34" charset="-122"/>
              </a:rPr>
              <a:t>链接</a:t>
            </a:r>
            <a:r>
              <a:rPr lang="zh-CN" altLang="en-US" sz="2000" dirty="0" smtClean="0">
                <a:solidFill>
                  <a:srgbClr val="595959"/>
                </a:solidFill>
                <a:latin typeface="微软雅黑" panose="020B0503020204020204" pitchFamily="34" charset="-122"/>
                <a:ea typeface="微软雅黑" panose="020B0503020204020204" pitchFamily="34" charset="-122"/>
              </a:rPr>
              <a:t>，如下图所示</a:t>
            </a:r>
            <a:r>
              <a:rPr lang="zh-CN" altLang="en-US" sz="2000" dirty="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TextBox 12"/>
          <p:cNvSpPr txBox="1"/>
          <p:nvPr/>
        </p:nvSpPr>
        <p:spPr>
          <a:xfrm>
            <a:off x="666118" y="1357664"/>
            <a:ext cx="404278" cy="461665"/>
          </a:xfrm>
          <a:prstGeom prst="rect">
            <a:avLst/>
          </a:prstGeom>
          <a:noFill/>
        </p:spPr>
        <p:txBody>
          <a:bodyPr wrap="none" rtlCol="0">
            <a:spAutoFit/>
          </a:bodyPr>
          <a:lstStyle/>
          <a:p>
            <a:r>
              <a:rPr lang="en-US" altLang="zh-CN"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zh-CN" altLang="en-US" b="1" dirty="0">
              <a:solidFill>
                <a:schemeClr val="bg1"/>
              </a:solidFill>
              <a:latin typeface="Verdana" panose="020B0604030504040204" pitchFamily="34" charset="0"/>
              <a:cs typeface="Verdana" panose="020B0604030504040204" pitchFamily="34" charset="0"/>
            </a:endParaRPr>
          </a:p>
        </p:txBody>
      </p:sp>
      <p:pic>
        <p:nvPicPr>
          <p:cNvPr id="512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94" y="2534103"/>
            <a:ext cx="5662379" cy="276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61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
        <p:nvSpPr>
          <p:cNvPr id="21" name="椭圆 20"/>
          <p:cNvSpPr/>
          <p:nvPr/>
        </p:nvSpPr>
        <p:spPr bwMode="auto">
          <a:xfrm rot="574600">
            <a:off x="694468" y="1095416"/>
            <a:ext cx="362543" cy="362530"/>
          </a:xfrm>
          <a:prstGeom prst="ellipse">
            <a:avLst/>
          </a:prstGeom>
          <a:solidFill>
            <a:srgbClr val="0567A2"/>
          </a:solidFill>
          <a:ln w="28575" cap="flat" cmpd="sng" algn="ctr">
            <a:noFill/>
            <a:prstDash val="solid"/>
            <a:round/>
            <a:headEnd type="none" w="med" len="med"/>
            <a:tailEnd type="none" w="med" len="med"/>
          </a:ln>
          <a:effectLst>
            <a:outerShdw blurRad="25400" dist="12700" dir="2700000" algn="tl" rotWithShape="0">
              <a:prstClr val="black">
                <a:alpha val="40000"/>
              </a:prstClr>
            </a:outerShdw>
          </a:effectLst>
        </p:spPr>
        <p:txBody>
          <a:bodyPr/>
          <a:lstStyle/>
          <a:p>
            <a:pPr eaLnBrk="1" hangingPunct="1">
              <a:buFont typeface="Arial" pitchFamily="34" charset="0"/>
              <a:buNone/>
            </a:pPr>
            <a:endParaRPr lang="zh-CN" altLang="en-US" dirty="0">
              <a:solidFill>
                <a:schemeClr val="bg1"/>
              </a:solidFill>
              <a:latin typeface="Arial" charset="0"/>
              <a:ea typeface="宋体" pitchFamily="2" charset="-122"/>
            </a:endParaRPr>
          </a:p>
        </p:txBody>
      </p:sp>
      <p:sp>
        <p:nvSpPr>
          <p:cNvPr id="22" name="TextBox 35"/>
          <p:cNvSpPr txBox="1">
            <a:spLocks noChangeArrowheads="1"/>
          </p:cNvSpPr>
          <p:nvPr/>
        </p:nvSpPr>
        <p:spPr bwMode="auto">
          <a:xfrm>
            <a:off x="1143691" y="981522"/>
            <a:ext cx="1044116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单击</a:t>
            </a:r>
            <a:r>
              <a:rPr lang="en-US" altLang="zh-CN" sz="2000" dirty="0">
                <a:solidFill>
                  <a:srgbClr val="1369B3"/>
                </a:solidFill>
                <a:latin typeface="微软雅黑" panose="020B0503020204020204" pitchFamily="34" charset="-122"/>
                <a:ea typeface="微软雅黑" panose="020B0503020204020204" pitchFamily="34" charset="-122"/>
              </a:rPr>
              <a:t>Array</a:t>
            </a:r>
            <a:r>
              <a:rPr lang="zh-CN" altLang="en-US" sz="2000" dirty="0">
                <a:solidFill>
                  <a:srgbClr val="1369B3"/>
                </a:solidFill>
                <a:latin typeface="微软雅黑" panose="020B0503020204020204" pitchFamily="34" charset="-122"/>
                <a:ea typeface="微软雅黑" panose="020B0503020204020204" pitchFamily="34" charset="-122"/>
              </a:rPr>
              <a:t>内置对象</a:t>
            </a:r>
            <a:r>
              <a:rPr lang="zh-CN" altLang="en-US" sz="2000" dirty="0">
                <a:solidFill>
                  <a:srgbClr val="595959"/>
                </a:solidFill>
                <a:latin typeface="微软雅黑" panose="020B0503020204020204" pitchFamily="34" charset="-122"/>
                <a:ea typeface="微软雅黑" panose="020B0503020204020204" pitchFamily="34" charset="-122"/>
              </a:rPr>
              <a:t>的</a:t>
            </a:r>
            <a:r>
              <a:rPr lang="zh-CN" altLang="en-US" sz="2000" dirty="0">
                <a:solidFill>
                  <a:srgbClr val="1369B3"/>
                </a:solidFill>
                <a:latin typeface="微软雅黑" panose="020B0503020204020204" pitchFamily="34" charset="-122"/>
                <a:ea typeface="微软雅黑" panose="020B0503020204020204" pitchFamily="34" charset="-122"/>
              </a:rPr>
              <a:t>链接</a:t>
            </a:r>
            <a:r>
              <a:rPr lang="zh-CN" altLang="en-US" sz="2000" dirty="0">
                <a:solidFill>
                  <a:srgbClr val="595959"/>
                </a:solidFill>
                <a:latin typeface="微软雅黑" panose="020B0503020204020204" pitchFamily="34" charset="-122"/>
                <a:ea typeface="微软雅黑" panose="020B0503020204020204" pitchFamily="34" charset="-122"/>
              </a:rPr>
              <a:t>，页面会显示有关</a:t>
            </a:r>
            <a:r>
              <a:rPr lang="en-US" altLang="zh-CN" sz="2000" dirty="0">
                <a:solidFill>
                  <a:srgbClr val="595959"/>
                </a:solidFill>
                <a:latin typeface="微软雅黑" panose="020B0503020204020204" pitchFamily="34" charset="-122"/>
                <a:ea typeface="微软雅黑" panose="020B0503020204020204" pitchFamily="34" charset="-122"/>
              </a:rPr>
              <a:t>Array</a:t>
            </a:r>
            <a:r>
              <a:rPr lang="zh-CN" altLang="en-US" sz="2000" dirty="0">
                <a:solidFill>
                  <a:srgbClr val="595959"/>
                </a:solidFill>
                <a:latin typeface="微软雅黑" panose="020B0503020204020204" pitchFamily="34" charset="-122"/>
                <a:ea typeface="微软雅黑" panose="020B0503020204020204" pitchFamily="34" charset="-122"/>
              </a:rPr>
              <a:t>内置对象的</a:t>
            </a:r>
            <a:r>
              <a:rPr lang="zh-CN" altLang="en-US" sz="2000" dirty="0" smtClean="0">
                <a:solidFill>
                  <a:srgbClr val="595959"/>
                </a:solidFill>
                <a:latin typeface="微软雅黑" panose="020B0503020204020204" pitchFamily="34" charset="-122"/>
                <a:ea typeface="微软雅黑" panose="020B0503020204020204" pitchFamily="34" charset="-122"/>
              </a:rPr>
              <a:t>知识，</a:t>
            </a:r>
            <a:r>
              <a:rPr lang="zh-CN" altLang="en-US" sz="2000" dirty="0">
                <a:solidFill>
                  <a:srgbClr val="595959"/>
                </a:solidFill>
                <a:latin typeface="微软雅黑" panose="020B0503020204020204" pitchFamily="34" charset="-122"/>
                <a:ea typeface="微软雅黑" panose="020B0503020204020204" pitchFamily="34" charset="-122"/>
              </a:rPr>
              <a:t> </a:t>
            </a:r>
            <a:r>
              <a:rPr lang="zh-CN" altLang="en-US" sz="2000" dirty="0" smtClean="0">
                <a:solidFill>
                  <a:srgbClr val="595959"/>
                </a:solidFill>
                <a:latin typeface="微软雅黑" panose="020B0503020204020204" pitchFamily="34" charset="-122"/>
                <a:ea typeface="微软雅黑" panose="020B0503020204020204" pitchFamily="34" charset="-122"/>
              </a:rPr>
              <a:t>如下图所</a:t>
            </a:r>
            <a:r>
              <a:rPr lang="zh-CN" altLang="en-US" sz="2000" dirty="0">
                <a:solidFill>
                  <a:srgbClr val="595959"/>
                </a:solidFill>
                <a:latin typeface="微软雅黑" panose="020B0503020204020204" pitchFamily="34" charset="-122"/>
                <a:ea typeface="微软雅黑" panose="020B0503020204020204" pitchFamily="34" charset="-122"/>
              </a:rPr>
              <a:t>示</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TextBox 12"/>
          <p:cNvSpPr txBox="1"/>
          <p:nvPr/>
        </p:nvSpPr>
        <p:spPr>
          <a:xfrm>
            <a:off x="666118" y="1053530"/>
            <a:ext cx="404278" cy="461665"/>
          </a:xfrm>
          <a:prstGeom prst="rect">
            <a:avLst/>
          </a:prstGeom>
          <a:noFill/>
        </p:spPr>
        <p:txBody>
          <a:bodyPr wrap="none" rtlCol="0">
            <a:spAutoFit/>
          </a:bodyPr>
          <a:lstStyle/>
          <a:p>
            <a:r>
              <a:rPr lang="en-US" altLang="zh-CN"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zh-CN" altLang="en-US" b="1" dirty="0">
              <a:solidFill>
                <a:schemeClr val="bg1"/>
              </a:solidFill>
              <a:latin typeface="Verdana" panose="020B0604030504040204" pitchFamily="34" charset="0"/>
              <a:cs typeface="Verdana" panose="020B0604030504040204" pitchFamily="34" charset="0"/>
            </a:endParaRPr>
          </a:p>
        </p:txBody>
      </p:sp>
      <p:pic>
        <p:nvPicPr>
          <p:cNvPr id="614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902" y="1774734"/>
            <a:ext cx="5328592" cy="40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086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5.9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查阅</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MDN Web</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文档</a:t>
            </a:r>
          </a:p>
        </p:txBody>
      </p:sp>
      <p:sp>
        <p:nvSpPr>
          <p:cNvPr id="19" name="TextBox 76"/>
          <p:cNvSpPr txBox="1"/>
          <p:nvPr/>
        </p:nvSpPr>
        <p:spPr>
          <a:xfrm>
            <a:off x="976161" y="1053530"/>
            <a:ext cx="3822901"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通过关键字搜索内置</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对象</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19">
            <a:extLst>
              <a:ext uri="{FF2B5EF4-FFF2-40B4-BE49-F238E27FC236}">
                <a16:creationId xmlns:a16="http://schemas.microsoft.com/office/drawing/2014/main" id="{24050476-582B-401C-894A-12AF5EAC3665}"/>
              </a:ext>
            </a:extLst>
          </p:cNvPr>
          <p:cNvSpPr txBox="1"/>
          <p:nvPr/>
        </p:nvSpPr>
        <p:spPr>
          <a:xfrm>
            <a:off x="1054646" y="1621026"/>
            <a:ext cx="10657184" cy="499624"/>
          </a:xfrm>
          <a:prstGeom prst="rect">
            <a:avLst/>
          </a:prstGeom>
          <a:noFill/>
        </p:spPr>
        <p:txBody>
          <a:bodyPr wrap="square">
            <a:spAutoFit/>
          </a:bodyPr>
          <a:lstStyle/>
          <a:p>
            <a:pPr>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MDN Web</a:t>
            </a:r>
            <a:r>
              <a:rPr lang="zh-CN" altLang="en-US" sz="2000" dirty="0">
                <a:solidFill>
                  <a:srgbClr val="595959"/>
                </a:solidFill>
                <a:latin typeface="微软雅黑" panose="020B0503020204020204" pitchFamily="34" charset="-122"/>
                <a:ea typeface="微软雅黑" panose="020B0503020204020204" pitchFamily="34" charset="-122"/>
                <a:cs typeface="+mn-ea"/>
              </a:rPr>
              <a:t>文档提供了</a:t>
            </a:r>
            <a:r>
              <a:rPr lang="zh-CN" altLang="en-US" sz="2000" dirty="0">
                <a:solidFill>
                  <a:srgbClr val="1369B3"/>
                </a:solidFill>
                <a:latin typeface="微软雅黑" panose="020B0503020204020204" pitchFamily="34" charset="-122"/>
                <a:ea typeface="微软雅黑" panose="020B0503020204020204" pitchFamily="34" charset="-122"/>
                <a:cs typeface="+mn-ea"/>
              </a:rPr>
              <a:t>搜索框</a:t>
            </a:r>
            <a:r>
              <a:rPr lang="zh-CN" altLang="en-US" sz="2000" dirty="0">
                <a:solidFill>
                  <a:srgbClr val="595959"/>
                </a:solidFill>
                <a:latin typeface="微软雅黑" panose="020B0503020204020204" pitchFamily="34" charset="-122"/>
                <a:ea typeface="微软雅黑" panose="020B0503020204020204" pitchFamily="34" charset="-122"/>
                <a:cs typeface="+mn-ea"/>
              </a:rPr>
              <a:t>，在搜索框输入关键字可以</a:t>
            </a:r>
            <a:r>
              <a:rPr lang="zh-CN" altLang="en-US" sz="2000" dirty="0">
                <a:solidFill>
                  <a:srgbClr val="1369B3"/>
                </a:solidFill>
                <a:latin typeface="微软雅黑" panose="020B0503020204020204" pitchFamily="34" charset="-122"/>
                <a:ea typeface="微软雅黑" panose="020B0503020204020204" pitchFamily="34" charset="-122"/>
                <a:cs typeface="+mn-ea"/>
              </a:rPr>
              <a:t>快速查</a:t>
            </a:r>
            <a:r>
              <a:rPr lang="zh-CN" altLang="en-US" sz="2000" dirty="0">
                <a:solidFill>
                  <a:srgbClr val="595959"/>
                </a:solidFill>
                <a:latin typeface="微软雅黑" panose="020B0503020204020204" pitchFamily="34" charset="-122"/>
                <a:ea typeface="微软雅黑" panose="020B0503020204020204" pitchFamily="34" charset="-122"/>
                <a:cs typeface="+mn-ea"/>
              </a:rPr>
              <a:t>找内置</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对象。</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sp>
        <p:nvSpPr>
          <p:cNvPr id="22" name="TextBox 35"/>
          <p:cNvSpPr txBox="1">
            <a:spLocks noChangeArrowheads="1"/>
          </p:cNvSpPr>
          <p:nvPr/>
        </p:nvSpPr>
        <p:spPr bwMode="auto">
          <a:xfrm>
            <a:off x="1054646" y="2070754"/>
            <a:ext cx="1044116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例如，在搜索框中输入关键字</a:t>
            </a:r>
            <a:r>
              <a:rPr lang="en-US" altLang="zh-CN" sz="2000" dirty="0" smtClean="0">
                <a:solidFill>
                  <a:srgbClr val="1369B3"/>
                </a:solidFill>
                <a:latin typeface="微软雅黑" panose="020B0503020204020204" pitchFamily="34" charset="-122"/>
                <a:ea typeface="微软雅黑" panose="020B0503020204020204" pitchFamily="34" charset="-122"/>
              </a:rPr>
              <a:t>Array</a:t>
            </a:r>
            <a:r>
              <a:rPr lang="zh-CN" altLang="en-US" sz="2000" dirty="0">
                <a:solidFill>
                  <a:srgbClr val="595959"/>
                </a:solidFill>
                <a:latin typeface="微软雅黑" panose="020B0503020204020204" pitchFamily="34" charset="-122"/>
                <a:ea typeface="微软雅黑" panose="020B0503020204020204" pitchFamily="34" charset="-122"/>
              </a:rPr>
              <a:t>，此时单击列表中的第</a:t>
            </a: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项</a:t>
            </a:r>
            <a:r>
              <a:rPr lang="zh-CN" altLang="en-US" sz="2000" dirty="0" smtClean="0">
                <a:solidFill>
                  <a:srgbClr val="595959"/>
                </a:solidFill>
                <a:latin typeface="微软雅黑" panose="020B0503020204020204" pitchFamily="34" charset="-122"/>
                <a:ea typeface="微软雅黑" panose="020B0503020204020204" pitchFamily="34" charset="-122"/>
              </a:rPr>
              <a:t>，进入</a:t>
            </a:r>
            <a:r>
              <a:rPr lang="en-US" altLang="zh-CN" sz="2000" dirty="0">
                <a:solidFill>
                  <a:srgbClr val="595959"/>
                </a:solidFill>
                <a:latin typeface="微软雅黑" panose="020B0503020204020204" pitchFamily="34" charset="-122"/>
                <a:ea typeface="微软雅黑" panose="020B0503020204020204" pitchFamily="34" charset="-122"/>
              </a:rPr>
              <a:t>Array</a:t>
            </a:r>
            <a:r>
              <a:rPr lang="zh-CN" altLang="en-US" sz="2000" dirty="0">
                <a:solidFill>
                  <a:srgbClr val="595959"/>
                </a:solidFill>
                <a:latin typeface="微软雅黑" panose="020B0503020204020204" pitchFamily="34" charset="-122"/>
                <a:ea typeface="微软雅黑" panose="020B0503020204020204" pitchFamily="34" charset="-122"/>
              </a:rPr>
              <a:t>内置对象的</a:t>
            </a:r>
            <a:r>
              <a:rPr lang="zh-CN" altLang="en-US" sz="2000" dirty="0" smtClean="0">
                <a:solidFill>
                  <a:srgbClr val="595959"/>
                </a:solidFill>
                <a:latin typeface="微软雅黑" panose="020B0503020204020204" pitchFamily="34" charset="-122"/>
                <a:ea typeface="微软雅黑" panose="020B0503020204020204" pitchFamily="34" charset="-122"/>
              </a:rPr>
              <a:t>页面。</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7170"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894" y="2781722"/>
            <a:ext cx="5693351" cy="28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53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对象的创建</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5.2</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68011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动手实践：统计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出现次数最多的</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的实现方法，能够</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找到出现</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次数最多的</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字符并统计出现的次数</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动手实践：统计</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出现次数最多的字符</a:t>
            </a:r>
          </a:p>
        </p:txBody>
      </p:sp>
    </p:spTree>
    <p:extLst>
      <p:ext uri="{BB962C8B-B14F-4D97-AF65-F5344CB8AC3E}">
        <p14:creationId xmlns:p14="http://schemas.microsoft.com/office/powerpoint/2010/main" val="399615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F95A4F98-EA79-433D-A029-6C08DA183AE3}"/>
              </a:ext>
            </a:extLst>
          </p:cNvPr>
          <p:cNvSpPr/>
          <p:nvPr/>
        </p:nvSpPr>
        <p:spPr>
          <a:xfrm>
            <a:off x="4655046" y="1917626"/>
            <a:ext cx="6768752" cy="3744416"/>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B070921-DCEE-4FAB-921D-8D06DC322EA2}"/>
              </a:ext>
            </a:extLst>
          </p:cNvPr>
          <p:cNvSpPr/>
          <p:nvPr/>
        </p:nvSpPr>
        <p:spPr>
          <a:xfrm>
            <a:off x="5476198" y="1486986"/>
            <a:ext cx="536974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案例实现思路</a:t>
            </a:r>
            <a:endParaRPr lang="zh-CN" altLang="en-US" sz="20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DDE7D86-4436-4A48-B3F4-DCAA2B0B49B3}"/>
              </a:ext>
            </a:extLst>
          </p:cNvPr>
          <p:cNvSpPr txBox="1"/>
          <p:nvPr/>
        </p:nvSpPr>
        <p:spPr>
          <a:xfrm>
            <a:off x="4898348" y="2349674"/>
            <a:ext cx="6525449" cy="3093154"/>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定义</a:t>
            </a:r>
            <a:r>
              <a:rPr lang="zh-CN" altLang="en-US" sz="2000" dirty="0">
                <a:solidFill>
                  <a:srgbClr val="595959"/>
                </a:solidFill>
                <a:latin typeface="微软雅黑" panose="020B0503020204020204" pitchFamily="34" charset="-122"/>
                <a:ea typeface="微软雅黑" panose="020B0503020204020204" pitchFamily="34" charset="-122"/>
                <a:cs typeface="+mn-ea"/>
              </a:rPr>
              <a:t>一个</a:t>
            </a:r>
            <a:r>
              <a:rPr lang="zh-CN" altLang="en-US" sz="2000" dirty="0">
                <a:solidFill>
                  <a:srgbClr val="1369B3"/>
                </a:solidFill>
                <a:latin typeface="微软雅黑" panose="020B0503020204020204" pitchFamily="34" charset="-122"/>
                <a:ea typeface="微软雅黑" panose="020B0503020204020204" pitchFamily="34" charset="-122"/>
                <a:cs typeface="+mn-ea"/>
              </a:rPr>
              <a:t>变量</a:t>
            </a:r>
            <a:r>
              <a:rPr lang="zh-CN" altLang="en-US" sz="2000" dirty="0">
                <a:solidFill>
                  <a:srgbClr val="595959"/>
                </a:solidFill>
                <a:latin typeface="微软雅黑" panose="020B0503020204020204" pitchFamily="34" charset="-122"/>
                <a:ea typeface="微软雅黑" panose="020B0503020204020204" pitchFamily="34" charset="-122"/>
                <a:cs typeface="+mn-ea"/>
              </a:rPr>
              <a:t>用于接收用户的输入。</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利用循环</a:t>
            </a:r>
            <a:r>
              <a:rPr lang="zh-CN" altLang="en-US" sz="2000" dirty="0">
                <a:solidFill>
                  <a:srgbClr val="595959"/>
                </a:solidFill>
                <a:latin typeface="微软雅黑" panose="020B0503020204020204" pitchFamily="34" charset="-122"/>
                <a:ea typeface="微软雅黑" panose="020B0503020204020204" pitchFamily="34" charset="-122"/>
                <a:cs typeface="+mn-ea"/>
              </a:rPr>
              <a:t>实现统计每个字符出现的次数，将结果存入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对象。</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1369B3"/>
                </a:solidFill>
                <a:latin typeface="微软雅黑" panose="020B0503020204020204" pitchFamily="34" charset="-122"/>
                <a:ea typeface="微软雅黑" panose="020B0503020204020204" pitchFamily="34" charset="-122"/>
                <a:cs typeface="+mn-ea"/>
              </a:rPr>
              <a:t>利用对象的遍历</a:t>
            </a:r>
            <a:r>
              <a:rPr lang="zh-CN" altLang="en-US" sz="2000" dirty="0">
                <a:solidFill>
                  <a:srgbClr val="595959"/>
                </a:solidFill>
                <a:latin typeface="微软雅黑" panose="020B0503020204020204" pitchFamily="34" charset="-122"/>
                <a:ea typeface="微软雅黑" panose="020B0503020204020204" pitchFamily="34" charset="-122"/>
                <a:cs typeface="+mn-ea"/>
              </a:rPr>
              <a:t>找到出现次数最多的字符，在页面中弹出警告框提示用户出现次数最多的字符以及该字符出现的次数。</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pic>
        <p:nvPicPr>
          <p:cNvPr id="9" name="图片 8">
            <a:extLst>
              <a:ext uri="{FF2B5EF4-FFF2-40B4-BE49-F238E27FC236}">
                <a16:creationId xmlns:a16="http://schemas.microsoft.com/office/drawing/2014/main" id="{52D14676-591A-4F41-9996-BC114FFBCE1E}"/>
              </a:ext>
            </a:extLst>
          </p:cNvPr>
          <p:cNvPicPr>
            <a:picLocks noChangeAspect="1"/>
          </p:cNvPicPr>
          <p:nvPr/>
        </p:nvPicPr>
        <p:blipFill>
          <a:blip r:embed="rId2"/>
          <a:stretch>
            <a:fillRect/>
          </a:stretch>
        </p:blipFill>
        <p:spPr>
          <a:xfrm>
            <a:off x="817537" y="1565877"/>
            <a:ext cx="3715858" cy="4006159"/>
          </a:xfrm>
          <a:prstGeom prst="rect">
            <a:avLst/>
          </a:prstGeom>
        </p:spPr>
      </p:pic>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动手实践：统计</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出现次数最多的字符</a:t>
            </a:r>
          </a:p>
        </p:txBody>
      </p:sp>
    </p:spTree>
    <p:extLst>
      <p:ext uri="{BB962C8B-B14F-4D97-AF65-F5344CB8AC3E}">
        <p14:creationId xmlns:p14="http://schemas.microsoft.com/office/powerpoint/2010/main" val="5714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动手实践：统计</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出现次数最多的字符</a:t>
            </a:r>
          </a:p>
        </p:txBody>
      </p:sp>
      <p:sp>
        <p:nvSpPr>
          <p:cNvPr id="3" name="文本框 2">
            <a:extLst>
              <a:ext uri="{FF2B5EF4-FFF2-40B4-BE49-F238E27FC236}">
                <a16:creationId xmlns:a16="http://schemas.microsoft.com/office/drawing/2014/main" id="{3E00817B-A913-4438-A44F-28CF91E9137A}"/>
              </a:ext>
            </a:extLst>
          </p:cNvPr>
          <p:cNvSpPr txBox="1"/>
          <p:nvPr/>
        </p:nvSpPr>
        <p:spPr>
          <a:xfrm>
            <a:off x="1054645" y="1131107"/>
            <a:ext cx="8784976"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浏览器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初始页面</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效果，如下图所</a:t>
            </a:r>
            <a:r>
              <a:rPr lang="zh-CN" altLang="en-US" sz="2000" dirty="0">
                <a:solidFill>
                  <a:srgbClr val="595959"/>
                </a:solidFill>
                <a:latin typeface="微软雅黑" panose="020B0503020204020204" pitchFamily="34" charset="-122"/>
                <a:ea typeface="微软雅黑" panose="020B0503020204020204" pitchFamily="34" charset="-122"/>
                <a:cs typeface="+mn-ea"/>
              </a:rPr>
              <a:t>示。</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pic>
        <p:nvPicPr>
          <p:cNvPr id="819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42" y="2133650"/>
            <a:ext cx="4969783" cy="260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758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动手实践：统计</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出现次数最多的字符</a:t>
            </a:r>
          </a:p>
        </p:txBody>
      </p:sp>
      <p:sp>
        <p:nvSpPr>
          <p:cNvPr id="3" name="文本框 2">
            <a:extLst>
              <a:ext uri="{FF2B5EF4-FFF2-40B4-BE49-F238E27FC236}">
                <a16:creationId xmlns:a16="http://schemas.microsoft.com/office/drawing/2014/main" id="{3E00817B-A913-4438-A44F-28CF91E9137A}"/>
              </a:ext>
            </a:extLst>
          </p:cNvPr>
          <p:cNvSpPr txBox="1"/>
          <p:nvPr/>
        </p:nvSpPr>
        <p:spPr>
          <a:xfrm>
            <a:off x="1115140" y="1111686"/>
            <a:ext cx="8784976" cy="553998"/>
          </a:xfrm>
          <a:prstGeom prst="rect">
            <a:avLst/>
          </a:prstGeom>
          <a:noFill/>
        </p:spPr>
        <p:txBody>
          <a:bodyPr wrap="square">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输入</a:t>
            </a:r>
            <a:r>
              <a:rPr lang="zh-CN" altLang="en-US" sz="2000" dirty="0">
                <a:solidFill>
                  <a:srgbClr val="595959"/>
                </a:solidFill>
                <a:latin typeface="微软雅黑" panose="020B0503020204020204" pitchFamily="34" charset="-122"/>
                <a:ea typeface="微软雅黑" panose="020B0503020204020204" pitchFamily="34" charset="-122"/>
                <a:cs typeface="+mn-ea"/>
              </a:rPr>
              <a:t>字符串“</a:t>
            </a:r>
            <a:r>
              <a:rPr lang="en-US" altLang="zh-CN" sz="2000" dirty="0">
                <a:solidFill>
                  <a:srgbClr val="1369B3"/>
                </a:solidFill>
                <a:latin typeface="微软雅黑" panose="020B0503020204020204" pitchFamily="34" charset="-122"/>
                <a:ea typeface="微软雅黑" panose="020B0503020204020204" pitchFamily="34" charset="-122"/>
                <a:cs typeface="+mn-ea"/>
              </a:rPr>
              <a:t>Banana</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，页面中弹出警告</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框，如下图所</a:t>
            </a:r>
            <a:r>
              <a:rPr lang="zh-CN" altLang="en-US" sz="2000" dirty="0">
                <a:solidFill>
                  <a:srgbClr val="595959"/>
                </a:solidFill>
                <a:latin typeface="微软雅黑" panose="020B0503020204020204" pitchFamily="34" charset="-122"/>
                <a:ea typeface="微软雅黑" panose="020B0503020204020204" pitchFamily="34" charset="-122"/>
                <a:cs typeface="+mn-ea"/>
              </a:rPr>
              <a:t>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a:t>
            </a:r>
            <a:endParaRPr lang="en-US" altLang="zh-CN" sz="2000" dirty="0">
              <a:solidFill>
                <a:srgbClr val="1369B3"/>
              </a:solidFill>
              <a:latin typeface="微软雅黑" panose="020B0503020204020204" pitchFamily="34" charset="-122"/>
              <a:ea typeface="微软雅黑" panose="020B0503020204020204" pitchFamily="34" charset="-122"/>
              <a:cs typeface="+mn-ea"/>
            </a:endParaRPr>
          </a:p>
        </p:txBody>
      </p:sp>
      <p:pic>
        <p:nvPicPr>
          <p:cNvPr id="92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504" y="2049627"/>
            <a:ext cx="5362966" cy="238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42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EC5482-CB16-4C2E-A4B5-DAAB9D563514}"/>
              </a:ext>
            </a:extLst>
          </p:cNvPr>
          <p:cNvSpPr txBox="1"/>
          <p:nvPr/>
        </p:nvSpPr>
        <p:spPr>
          <a:xfrm>
            <a:off x="1143691" y="333449"/>
            <a:ext cx="4807500" cy="439631"/>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400" b="1" dirty="0">
                <a:solidFill>
                  <a:srgbClr val="595959"/>
                </a:solidFill>
                <a:latin typeface="微软雅黑" panose="020B0503020204020204" pitchFamily="34" charset="-122"/>
                <a:ea typeface="微软雅黑" panose="020B0503020204020204" pitchFamily="34" charset="-122"/>
                <a:cs typeface="+mn-ea"/>
                <a:sym typeface="+mn-lt"/>
              </a:rPr>
              <a:t>本章小结</a:t>
            </a:r>
          </a:p>
        </p:txBody>
      </p:sp>
      <p:sp>
        <p:nvSpPr>
          <p:cNvPr id="5" name="圆角矩形 26">
            <a:extLst>
              <a:ext uri="{FF2B5EF4-FFF2-40B4-BE49-F238E27FC236}">
                <a16:creationId xmlns:a16="http://schemas.microsoft.com/office/drawing/2014/main" id="{484D5830-9AD6-42CA-BF07-DDF880555766}"/>
              </a:ext>
            </a:extLst>
          </p:cNvPr>
          <p:cNvSpPr/>
          <p:nvPr/>
        </p:nvSpPr>
        <p:spPr>
          <a:xfrm>
            <a:off x="1198880" y="1810384"/>
            <a:ext cx="9794240" cy="3347601"/>
          </a:xfrm>
          <a:prstGeom prst="roundRect">
            <a:avLst>
              <a:gd name="adj" fmla="val 0"/>
            </a:avLst>
          </a:prstGeom>
          <a:noFill/>
          <a:ln w="31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8" name="TextBox 38">
            <a:extLst>
              <a:ext uri="{FF2B5EF4-FFF2-40B4-BE49-F238E27FC236}">
                <a16:creationId xmlns:a16="http://schemas.microsoft.com/office/drawing/2014/main" id="{05265F8A-5FA1-4825-83F3-7595B2ABB2F0}"/>
              </a:ext>
            </a:extLst>
          </p:cNvPr>
          <p:cNvSpPr txBox="1"/>
          <p:nvPr/>
        </p:nvSpPr>
        <p:spPr>
          <a:xfrm>
            <a:off x="1595500" y="2597170"/>
            <a:ext cx="9001000" cy="1846659"/>
          </a:xfrm>
          <a:prstGeom prst="rect">
            <a:avLst/>
          </a:prstGeom>
          <a:noFill/>
        </p:spPr>
        <p:txBody>
          <a:bodyPr wrap="square" lIns="0" tIns="0" rIns="0" bIns="0" rtlCol="0">
            <a:spAutoFit/>
          </a:bodyPr>
          <a:lstStyle/>
          <a:p>
            <a:pPr algn="just">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sym typeface="+mn-lt"/>
              </a:rPr>
              <a:t>本章</a:t>
            </a:r>
            <a:r>
              <a:rPr lang="zh-CN" altLang="en-US" sz="2000" dirty="0">
                <a:solidFill>
                  <a:srgbClr val="595959"/>
                </a:solidFill>
                <a:latin typeface="微软雅黑" panose="020B0503020204020204" pitchFamily="34" charset="-122"/>
                <a:ea typeface="微软雅黑" panose="020B0503020204020204" pitchFamily="34" charset="-122"/>
                <a:sym typeface="+mn-lt"/>
              </a:rPr>
              <a:t>首先讲解了</a:t>
            </a:r>
            <a:r>
              <a:rPr lang="zh-CN" altLang="en-US" sz="2000" dirty="0">
                <a:solidFill>
                  <a:srgbClr val="1369B3"/>
                </a:solidFill>
                <a:latin typeface="微软雅黑" panose="020B0503020204020204" pitchFamily="34" charset="-122"/>
                <a:ea typeface="微软雅黑" panose="020B0503020204020204" pitchFamily="34" charset="-122"/>
                <a:sym typeface="+mn-lt"/>
              </a:rPr>
              <a:t>什么是对象</a:t>
            </a:r>
            <a:r>
              <a:rPr lang="zh-CN" altLang="en-US" sz="2000" dirty="0">
                <a:solidFill>
                  <a:srgbClr val="595959"/>
                </a:solidFill>
                <a:latin typeface="微软雅黑" panose="020B0503020204020204" pitchFamily="34" charset="-122"/>
                <a:ea typeface="微软雅黑" panose="020B0503020204020204" pitchFamily="34" charset="-122"/>
                <a:sym typeface="+mn-lt"/>
              </a:rPr>
              <a:t>，然后讲解了</a:t>
            </a:r>
            <a:r>
              <a:rPr lang="zh-CN" altLang="en-US" sz="2000" dirty="0">
                <a:solidFill>
                  <a:srgbClr val="1369B3"/>
                </a:solidFill>
                <a:latin typeface="微软雅黑" panose="020B0503020204020204" pitchFamily="34" charset="-122"/>
                <a:ea typeface="微软雅黑" panose="020B0503020204020204" pitchFamily="34" charset="-122"/>
                <a:sym typeface="+mn-lt"/>
              </a:rPr>
              <a:t>对象的创建</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1369B3"/>
                </a:solidFill>
                <a:latin typeface="微软雅黑" panose="020B0503020204020204" pitchFamily="34" charset="-122"/>
                <a:ea typeface="微软雅黑" panose="020B0503020204020204" pitchFamily="34" charset="-122"/>
                <a:sym typeface="+mn-lt"/>
              </a:rPr>
              <a:t>对象的遍历</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zh-CN" altLang="en-US" sz="2000" dirty="0">
                <a:solidFill>
                  <a:srgbClr val="1369B3"/>
                </a:solidFill>
                <a:latin typeface="微软雅黑" panose="020B0503020204020204" pitchFamily="34" charset="-122"/>
                <a:ea typeface="微软雅黑" panose="020B0503020204020204" pitchFamily="34" charset="-122"/>
                <a:sym typeface="+mn-lt"/>
              </a:rPr>
              <a:t>值类型和引用</a:t>
            </a:r>
            <a:r>
              <a:rPr lang="zh-CN" altLang="en-US" sz="2000" dirty="0" smtClean="0">
                <a:solidFill>
                  <a:srgbClr val="1369B3"/>
                </a:solidFill>
                <a:latin typeface="微软雅黑" panose="020B0503020204020204" pitchFamily="34" charset="-122"/>
                <a:ea typeface="微软雅黑" panose="020B0503020204020204" pitchFamily="34" charset="-122"/>
                <a:sym typeface="+mn-lt"/>
              </a:rPr>
              <a:t>类型</a:t>
            </a:r>
            <a:r>
              <a:rPr lang="zh-CN" altLang="en-US" sz="2000" dirty="0" smtClean="0">
                <a:solidFill>
                  <a:srgbClr val="595959"/>
                </a:solidFill>
                <a:latin typeface="微软雅黑" panose="020B0503020204020204" pitchFamily="34" charset="-122"/>
                <a:ea typeface="微软雅黑" panose="020B0503020204020204" pitchFamily="34" charset="-122"/>
                <a:sym typeface="+mn-lt"/>
              </a:rPr>
              <a:t>以及</a:t>
            </a:r>
            <a:r>
              <a:rPr lang="en-US" altLang="zh-CN" sz="2000" dirty="0" smtClean="0">
                <a:solidFill>
                  <a:srgbClr val="1369B3"/>
                </a:solidFill>
                <a:latin typeface="微软雅黑" panose="020B0503020204020204" pitchFamily="34" charset="-122"/>
                <a:ea typeface="微软雅黑" panose="020B0503020204020204" pitchFamily="34" charset="-122"/>
                <a:sym typeface="+mn-lt"/>
              </a:rPr>
              <a:t>Math</a:t>
            </a:r>
            <a:r>
              <a:rPr lang="zh-CN" altLang="en-US" sz="2000" dirty="0">
                <a:solidFill>
                  <a:srgbClr val="1369B3"/>
                </a:solidFill>
                <a:latin typeface="微软雅黑" panose="020B0503020204020204" pitchFamily="34" charset="-122"/>
                <a:ea typeface="微软雅黑" panose="020B0503020204020204" pitchFamily="34" charset="-122"/>
                <a:sym typeface="+mn-lt"/>
              </a:rPr>
              <a:t>对象</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en-US" altLang="zh-CN" sz="2000" dirty="0">
                <a:solidFill>
                  <a:srgbClr val="1369B3"/>
                </a:solidFill>
                <a:latin typeface="微软雅黑" panose="020B0503020204020204" pitchFamily="34" charset="-122"/>
                <a:ea typeface="微软雅黑" panose="020B0503020204020204" pitchFamily="34" charset="-122"/>
                <a:sym typeface="+mn-lt"/>
              </a:rPr>
              <a:t>Date</a:t>
            </a:r>
            <a:r>
              <a:rPr lang="zh-CN" altLang="en-US" sz="2000" dirty="0">
                <a:solidFill>
                  <a:srgbClr val="1369B3"/>
                </a:solidFill>
                <a:latin typeface="微软雅黑" panose="020B0503020204020204" pitchFamily="34" charset="-122"/>
                <a:ea typeface="微软雅黑" panose="020B0503020204020204" pitchFamily="34" charset="-122"/>
                <a:sym typeface="+mn-lt"/>
              </a:rPr>
              <a:t>对象</a:t>
            </a:r>
            <a:r>
              <a:rPr lang="zh-CN" altLang="en-US" sz="2000" dirty="0">
                <a:solidFill>
                  <a:srgbClr val="595959"/>
                </a:solidFill>
                <a:latin typeface="微软雅黑" panose="020B0503020204020204" pitchFamily="34" charset="-122"/>
                <a:ea typeface="微软雅黑" panose="020B0503020204020204" pitchFamily="34" charset="-122"/>
                <a:sym typeface="+mn-lt"/>
              </a:rPr>
              <a:t>、</a:t>
            </a:r>
            <a:r>
              <a:rPr lang="en-US" altLang="zh-CN" sz="2000" dirty="0">
                <a:solidFill>
                  <a:srgbClr val="1369B3"/>
                </a:solidFill>
                <a:latin typeface="微软雅黑" panose="020B0503020204020204" pitchFamily="34" charset="-122"/>
                <a:ea typeface="微软雅黑" panose="020B0503020204020204" pitchFamily="34" charset="-122"/>
                <a:sym typeface="+mn-lt"/>
              </a:rPr>
              <a:t>Array</a:t>
            </a:r>
            <a:r>
              <a:rPr lang="zh-CN" altLang="en-US" sz="2000" dirty="0" smtClean="0">
                <a:solidFill>
                  <a:srgbClr val="1369B3"/>
                </a:solidFill>
                <a:latin typeface="微软雅黑" panose="020B0503020204020204" pitchFamily="34" charset="-122"/>
                <a:ea typeface="微软雅黑" panose="020B0503020204020204" pitchFamily="34" charset="-122"/>
                <a:sym typeface="+mn-lt"/>
              </a:rPr>
              <a:t>对象</a:t>
            </a:r>
            <a:r>
              <a:rPr lang="zh-CN" altLang="en-US" sz="2000" dirty="0" smtClean="0">
                <a:solidFill>
                  <a:srgbClr val="595959"/>
                </a:solidFill>
                <a:latin typeface="微软雅黑" panose="020B0503020204020204" pitchFamily="34" charset="-122"/>
                <a:ea typeface="微软雅黑" panose="020B0503020204020204" pitchFamily="34" charset="-122"/>
                <a:sym typeface="+mn-lt"/>
              </a:rPr>
              <a:t>、</a:t>
            </a:r>
            <a:r>
              <a:rPr lang="en-US" altLang="zh-CN" sz="2000" dirty="0" smtClean="0">
                <a:solidFill>
                  <a:srgbClr val="1369B3"/>
                </a:solidFill>
                <a:latin typeface="微软雅黑" panose="020B0503020204020204" pitchFamily="34" charset="-122"/>
                <a:ea typeface="微软雅黑" panose="020B0503020204020204" pitchFamily="34" charset="-122"/>
                <a:sym typeface="+mn-lt"/>
              </a:rPr>
              <a:t>String</a:t>
            </a:r>
            <a:r>
              <a:rPr lang="zh-CN" altLang="en-US" sz="2000" dirty="0">
                <a:solidFill>
                  <a:srgbClr val="1369B3"/>
                </a:solidFill>
                <a:latin typeface="微软雅黑" panose="020B0503020204020204" pitchFamily="34" charset="-122"/>
                <a:ea typeface="微软雅黑" panose="020B0503020204020204" pitchFamily="34" charset="-122"/>
                <a:sym typeface="+mn-lt"/>
              </a:rPr>
              <a:t>对象</a:t>
            </a:r>
            <a:r>
              <a:rPr lang="zh-CN" altLang="en-US" sz="2000" dirty="0">
                <a:solidFill>
                  <a:srgbClr val="595959"/>
                </a:solidFill>
                <a:latin typeface="微软雅黑" panose="020B0503020204020204" pitchFamily="34" charset="-122"/>
                <a:ea typeface="微软雅黑" panose="020B0503020204020204" pitchFamily="34" charset="-122"/>
                <a:sym typeface="+mn-lt"/>
              </a:rPr>
              <a:t>，最后讲解了如何</a:t>
            </a:r>
            <a:r>
              <a:rPr lang="zh-CN" altLang="en-US" sz="2000" dirty="0">
                <a:solidFill>
                  <a:srgbClr val="1369B3"/>
                </a:solidFill>
                <a:latin typeface="微软雅黑" panose="020B0503020204020204" pitchFamily="34" charset="-122"/>
                <a:ea typeface="微软雅黑" panose="020B0503020204020204" pitchFamily="34" charset="-122"/>
                <a:sym typeface="+mn-lt"/>
              </a:rPr>
              <a:t>查阅</a:t>
            </a:r>
            <a:r>
              <a:rPr lang="en-US" altLang="zh-CN" sz="2000" dirty="0">
                <a:solidFill>
                  <a:srgbClr val="1369B3"/>
                </a:solidFill>
                <a:latin typeface="微软雅黑" panose="020B0503020204020204" pitchFamily="34" charset="-122"/>
                <a:ea typeface="微软雅黑" panose="020B0503020204020204" pitchFamily="34" charset="-122"/>
                <a:sym typeface="+mn-lt"/>
              </a:rPr>
              <a:t>MDN Web</a:t>
            </a:r>
            <a:r>
              <a:rPr lang="zh-CN" altLang="en-US" sz="2000" dirty="0" smtClean="0">
                <a:solidFill>
                  <a:srgbClr val="1369B3"/>
                </a:solidFill>
                <a:latin typeface="微软雅黑" panose="020B0503020204020204" pitchFamily="34" charset="-122"/>
                <a:ea typeface="微软雅黑" panose="020B0503020204020204" pitchFamily="34" charset="-122"/>
                <a:sym typeface="+mn-lt"/>
              </a:rPr>
              <a:t>文档</a:t>
            </a:r>
            <a:r>
              <a:rPr lang="zh-CN" altLang="en-US" sz="2000" dirty="0" smtClean="0">
                <a:solidFill>
                  <a:srgbClr val="595959"/>
                </a:solidFill>
                <a:latin typeface="微软雅黑" panose="020B0503020204020204" pitchFamily="34" charset="-122"/>
                <a:ea typeface="微软雅黑" panose="020B0503020204020204" pitchFamily="34" charset="-122"/>
                <a:sym typeface="+mn-lt"/>
              </a:rPr>
              <a:t>。学习</a:t>
            </a:r>
            <a:r>
              <a:rPr lang="zh-CN" altLang="en-US" sz="2000" dirty="0">
                <a:solidFill>
                  <a:srgbClr val="595959"/>
                </a:solidFill>
                <a:latin typeface="微软雅黑" panose="020B0503020204020204" pitchFamily="34" charset="-122"/>
                <a:ea typeface="微软雅黑" panose="020B0503020204020204" pitchFamily="34" charset="-122"/>
                <a:sym typeface="+mn-lt"/>
              </a:rPr>
              <a:t>完本章后，希望读者能够利用</a:t>
            </a:r>
            <a:r>
              <a:rPr lang="en-US" altLang="zh-CN" sz="2000" dirty="0">
                <a:solidFill>
                  <a:srgbClr val="595959"/>
                </a:solidFill>
                <a:latin typeface="微软雅黑" panose="020B0503020204020204" pitchFamily="34" charset="-122"/>
                <a:ea typeface="微软雅黑" panose="020B0503020204020204" pitchFamily="34" charset="-122"/>
                <a:sym typeface="+mn-lt"/>
              </a:rPr>
              <a:t>JavaScript</a:t>
            </a:r>
            <a:r>
              <a:rPr lang="zh-CN" altLang="en-US" sz="2000" dirty="0">
                <a:solidFill>
                  <a:srgbClr val="595959"/>
                </a:solidFill>
                <a:latin typeface="微软雅黑" panose="020B0503020204020204" pitchFamily="34" charset="-122"/>
                <a:ea typeface="微软雅黑" panose="020B0503020204020204" pitchFamily="34" charset="-122"/>
                <a:sym typeface="+mn-lt"/>
              </a:rPr>
              <a:t>中的对象来完成实际开发中的需求。</a:t>
            </a:r>
          </a:p>
        </p:txBody>
      </p:sp>
      <p:sp>
        <p:nvSpPr>
          <p:cNvPr id="10" name="椭圆 9">
            <a:extLst>
              <a:ext uri="{FF2B5EF4-FFF2-40B4-BE49-F238E27FC236}">
                <a16:creationId xmlns:a16="http://schemas.microsoft.com/office/drawing/2014/main" id="{DF97713B-903B-4515-A80D-ED98DA59A98B}"/>
              </a:ext>
            </a:extLst>
          </p:cNvPr>
          <p:cNvSpPr/>
          <p:nvPr/>
        </p:nvSpPr>
        <p:spPr>
          <a:xfrm>
            <a:off x="442023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本</a:t>
            </a:r>
          </a:p>
        </p:txBody>
      </p:sp>
      <p:sp>
        <p:nvSpPr>
          <p:cNvPr id="11" name="椭圆 10">
            <a:extLst>
              <a:ext uri="{FF2B5EF4-FFF2-40B4-BE49-F238E27FC236}">
                <a16:creationId xmlns:a16="http://schemas.microsoft.com/office/drawing/2014/main" id="{59E501D2-A5F6-4D52-B319-B3172518F29F}"/>
              </a:ext>
            </a:extLst>
          </p:cNvPr>
          <p:cNvSpPr/>
          <p:nvPr/>
        </p:nvSpPr>
        <p:spPr>
          <a:xfrm>
            <a:off x="513905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b="1" dirty="0">
                <a:latin typeface="微软雅黑" panose="020B0503020204020204" pitchFamily="34" charset="-122"/>
                <a:ea typeface="微软雅黑" panose="020B0503020204020204" pitchFamily="34" charset="-122"/>
                <a:sym typeface="+mn-ea"/>
              </a:rPr>
              <a:t>章</a:t>
            </a:r>
          </a:p>
        </p:txBody>
      </p:sp>
      <p:sp>
        <p:nvSpPr>
          <p:cNvPr id="12" name="椭圆 11">
            <a:extLst>
              <a:ext uri="{FF2B5EF4-FFF2-40B4-BE49-F238E27FC236}">
                <a16:creationId xmlns:a16="http://schemas.microsoft.com/office/drawing/2014/main" id="{1E906F77-628A-4450-9FD6-C335BD32E0A4}"/>
              </a:ext>
            </a:extLst>
          </p:cNvPr>
          <p:cNvSpPr/>
          <p:nvPr/>
        </p:nvSpPr>
        <p:spPr>
          <a:xfrm>
            <a:off x="585787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b="1" dirty="0">
                <a:latin typeface="微软雅黑" panose="020B0503020204020204" pitchFamily="34" charset="-122"/>
                <a:ea typeface="微软雅黑" panose="020B0503020204020204" pitchFamily="34" charset="-122"/>
                <a:sym typeface="+mn-ea"/>
              </a:rPr>
              <a:t>小</a:t>
            </a:r>
          </a:p>
        </p:txBody>
      </p:sp>
      <p:sp>
        <p:nvSpPr>
          <p:cNvPr id="13" name="椭圆 12">
            <a:extLst>
              <a:ext uri="{FF2B5EF4-FFF2-40B4-BE49-F238E27FC236}">
                <a16:creationId xmlns:a16="http://schemas.microsoft.com/office/drawing/2014/main" id="{1F6E1139-DB79-46FF-8D7F-B40684294116}"/>
              </a:ext>
            </a:extLst>
          </p:cNvPr>
          <p:cNvSpPr/>
          <p:nvPr/>
        </p:nvSpPr>
        <p:spPr>
          <a:xfrm>
            <a:off x="6576695" y="1401445"/>
            <a:ext cx="718820" cy="7188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800" b="1" dirty="0">
                <a:latin typeface="微软雅黑" panose="020B0503020204020204" pitchFamily="34" charset="-122"/>
                <a:ea typeface="微软雅黑" panose="020B0503020204020204" pitchFamily="34" charset="-122"/>
                <a:sym typeface="+mn-ea"/>
              </a:rPr>
              <a:t>结</a:t>
            </a:r>
          </a:p>
        </p:txBody>
      </p:sp>
    </p:spTree>
    <p:extLst>
      <p:ext uri="{BB962C8B-B14F-4D97-AF65-F5344CB8AC3E}">
        <p14:creationId xmlns:p14="http://schemas.microsoft.com/office/powerpoint/2010/main" val="10780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利用字面量创建</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，能够利用字面</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量完成对象的创建</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30414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092818F8-900E-4612-8754-1A79D230BDBB}"/>
              </a:ext>
            </a:extLst>
          </p:cNvPr>
          <p:cNvSpPr txBox="1"/>
          <p:nvPr/>
        </p:nvSpPr>
        <p:spPr>
          <a:xfrm>
            <a:off x="1054646" y="1053530"/>
            <a:ext cx="10441160" cy="1015663"/>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a:t>
            </a:r>
            <a:r>
              <a:rPr lang="en-US" altLang="zh-CN" sz="2000" dirty="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rPr>
              <a:t>中，</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对象的字面</a:t>
            </a:r>
            <a:r>
              <a:rPr lang="zh-CN" altLang="en-US" sz="2000" dirty="0">
                <a:solidFill>
                  <a:srgbClr val="1369B3"/>
                </a:solidFill>
                <a:latin typeface="微软雅黑" panose="020B0503020204020204" pitchFamily="34" charset="-122"/>
                <a:ea typeface="微软雅黑" panose="020B0503020204020204" pitchFamily="34" charset="-122"/>
                <a:cs typeface="+mn-ea"/>
              </a:rPr>
              <a:t>量创建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，就是</a:t>
            </a:r>
            <a:r>
              <a:rPr lang="zh-CN" altLang="en-US" sz="2000" dirty="0">
                <a:solidFill>
                  <a:srgbClr val="595959"/>
                </a:solidFill>
                <a:latin typeface="微软雅黑" panose="020B0503020204020204" pitchFamily="34" charset="-122"/>
                <a:ea typeface="微软雅黑" panose="020B0503020204020204" pitchFamily="34" charset="-122"/>
                <a:cs typeface="+mn-ea"/>
              </a:rPr>
              <a:t>用大括号“</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来标注对象</a:t>
            </a:r>
            <a:r>
              <a:rPr lang="zh-CN" altLang="en-US" sz="2000" dirty="0">
                <a:solidFill>
                  <a:srgbClr val="595959"/>
                </a:solidFill>
                <a:latin typeface="微软雅黑" panose="020B0503020204020204" pitchFamily="34" charset="-122"/>
                <a:ea typeface="微软雅黑" panose="020B0503020204020204" pitchFamily="34" charset="-122"/>
                <a:cs typeface="+mn-ea"/>
              </a:rPr>
              <a:t>成员，每个对象成员使用</a:t>
            </a:r>
            <a:r>
              <a:rPr lang="zh-CN" altLang="en-US" sz="2000" dirty="0">
                <a:solidFill>
                  <a:srgbClr val="1369B3"/>
                </a:solidFill>
                <a:latin typeface="微软雅黑" panose="020B0503020204020204" pitchFamily="34" charset="-122"/>
                <a:ea typeface="微软雅黑" panose="020B0503020204020204" pitchFamily="34" charset="-122"/>
                <a:cs typeface="+mn-ea"/>
              </a:rPr>
              <a:t>键值对</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形式</a:t>
            </a:r>
            <a:r>
              <a:rPr lang="zh-CN" altLang="en-US" sz="2000" dirty="0">
                <a:solidFill>
                  <a:srgbClr val="595959"/>
                </a:solidFill>
                <a:latin typeface="微软雅黑" panose="020B0503020204020204" pitchFamily="34" charset="-122"/>
                <a:ea typeface="微软雅黑" panose="020B0503020204020204" pitchFamily="34" charset="-122"/>
                <a:cs typeface="+mn-ea"/>
              </a:rPr>
              <a:t>保存，即 “</a:t>
            </a:r>
            <a:r>
              <a:rPr lang="en-US" altLang="zh-CN" sz="2000" dirty="0">
                <a:solidFill>
                  <a:srgbClr val="595959"/>
                </a:solidFill>
                <a:latin typeface="微软雅黑" panose="020B0503020204020204" pitchFamily="34" charset="-122"/>
                <a:ea typeface="微软雅黑" panose="020B0503020204020204" pitchFamily="34" charset="-122"/>
                <a:cs typeface="+mn-ea"/>
              </a:rPr>
              <a:t>key: value”</a:t>
            </a:r>
            <a:r>
              <a:rPr lang="zh-CN" altLang="en-US" sz="2000" dirty="0">
                <a:solidFill>
                  <a:srgbClr val="595959"/>
                </a:solidFill>
                <a:latin typeface="微软雅黑" panose="020B0503020204020204" pitchFamily="34" charset="-122"/>
                <a:ea typeface="微软雅黑" panose="020B0503020204020204" pitchFamily="34" charset="-122"/>
                <a:cs typeface="+mn-ea"/>
              </a:rPr>
              <a:t>的形式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24050476-582B-401C-894A-12AF5EAC3665}"/>
              </a:ext>
            </a:extLst>
          </p:cNvPr>
          <p:cNvSpPr txBox="1"/>
          <p:nvPr/>
        </p:nvSpPr>
        <p:spPr>
          <a:xfrm>
            <a:off x="1054646" y="2113560"/>
            <a:ext cx="10657184" cy="499624"/>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对象字面量</a:t>
            </a:r>
            <a:r>
              <a:rPr lang="zh-CN" altLang="en-US" sz="2000" dirty="0">
                <a:solidFill>
                  <a:srgbClr val="595959"/>
                </a:solidFill>
                <a:latin typeface="微软雅黑" panose="020B0503020204020204" pitchFamily="34" charset="-122"/>
                <a:ea typeface="微软雅黑" panose="020B0503020204020204" pitchFamily="34" charset="-122"/>
                <a:cs typeface="+mn-ea"/>
              </a:rPr>
              <a:t>的语法格式如下。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文本框 10">
            <a:extLst>
              <a:ext uri="{FF2B5EF4-FFF2-40B4-BE49-F238E27FC236}">
                <a16:creationId xmlns:a16="http://schemas.microsoft.com/office/drawing/2014/main" id="{AB13F4B9-C4A3-4163-9384-AECFF762958A}"/>
              </a:ext>
            </a:extLst>
          </p:cNvPr>
          <p:cNvSpPr txBox="1"/>
          <p:nvPr/>
        </p:nvSpPr>
        <p:spPr>
          <a:xfrm>
            <a:off x="3142878" y="3529678"/>
            <a:ext cx="5400600" cy="577081"/>
          </a:xfrm>
          <a:prstGeom prst="rect">
            <a:avLst/>
          </a:prstGeom>
          <a:solidFill>
            <a:srgbClr val="F2F2F2"/>
          </a:solidFill>
        </p:spPr>
        <p:txBody>
          <a:bodyPr wrap="square" rtlCol="0">
            <a:spAutoFit/>
          </a:bodyPr>
          <a:lstStyle/>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key1: value1, key2: value2, … }</a:t>
            </a: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6F50A5FC-EF7B-42D2-86B4-B769A325ACB0}"/>
              </a:ext>
            </a:extLst>
          </p:cNvPr>
          <p:cNvSpPr txBox="1"/>
          <p:nvPr/>
        </p:nvSpPr>
        <p:spPr>
          <a:xfrm>
            <a:off x="3646934" y="4259146"/>
            <a:ext cx="1476164"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对象成员名</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5" name="直接箭头连接符 14">
            <a:extLst>
              <a:ext uri="{FF2B5EF4-FFF2-40B4-BE49-F238E27FC236}">
                <a16:creationId xmlns:a16="http://schemas.microsoft.com/office/drawing/2014/main" id="{7DE94597-22E2-4183-8463-30D96F359808}"/>
              </a:ext>
            </a:extLst>
          </p:cNvPr>
          <p:cNvCxnSpPr/>
          <p:nvPr/>
        </p:nvCxnSpPr>
        <p:spPr>
          <a:xfrm>
            <a:off x="4295006" y="4016870"/>
            <a:ext cx="0" cy="3989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3099024F-B6C2-409B-A575-3CBDF153F084}"/>
              </a:ext>
            </a:extLst>
          </p:cNvPr>
          <p:cNvSpPr/>
          <p:nvPr/>
        </p:nvSpPr>
        <p:spPr>
          <a:xfrm>
            <a:off x="3958116" y="3619566"/>
            <a:ext cx="576064"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6F50A5FC-EF7B-42D2-86B4-B769A325ACB0}"/>
              </a:ext>
            </a:extLst>
          </p:cNvPr>
          <p:cNvSpPr txBox="1"/>
          <p:nvPr/>
        </p:nvSpPr>
        <p:spPr>
          <a:xfrm>
            <a:off x="4135064" y="2565698"/>
            <a:ext cx="1872208" cy="553998"/>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对象成员的值</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8" name="直接箭头连接符 17">
            <a:extLst>
              <a:ext uri="{FF2B5EF4-FFF2-40B4-BE49-F238E27FC236}">
                <a16:creationId xmlns:a16="http://schemas.microsoft.com/office/drawing/2014/main" id="{7DE94597-22E2-4183-8463-30D96F359808}"/>
              </a:ext>
            </a:extLst>
          </p:cNvPr>
          <p:cNvCxnSpPr/>
          <p:nvPr/>
        </p:nvCxnSpPr>
        <p:spPr>
          <a:xfrm flipV="1">
            <a:off x="5087094" y="3119696"/>
            <a:ext cx="0" cy="5276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099024F-B6C2-409B-A575-3CBDF153F084}"/>
              </a:ext>
            </a:extLst>
          </p:cNvPr>
          <p:cNvSpPr/>
          <p:nvPr/>
        </p:nvSpPr>
        <p:spPr>
          <a:xfrm>
            <a:off x="4695203" y="3639066"/>
            <a:ext cx="751931"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F50A5FC-EF7B-42D2-86B4-B769A325ACB0}"/>
              </a:ext>
            </a:extLst>
          </p:cNvPr>
          <p:cNvSpPr txBox="1"/>
          <p:nvPr/>
        </p:nvSpPr>
        <p:spPr>
          <a:xfrm>
            <a:off x="2100174" y="5315642"/>
            <a:ext cx="9179608"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当</a:t>
            </a:r>
            <a:r>
              <a:rPr lang="zh-CN" altLang="en-US" sz="2000" dirty="0">
                <a:solidFill>
                  <a:srgbClr val="595959"/>
                </a:solidFill>
                <a:latin typeface="微软雅黑" panose="020B0503020204020204" pitchFamily="34" charset="-122"/>
                <a:ea typeface="微软雅黑" panose="020B0503020204020204" pitchFamily="34" charset="-122"/>
              </a:rPr>
              <a:t>对象不需要成员时，</a:t>
            </a:r>
            <a:r>
              <a:rPr lang="zh-CN" altLang="en-US" sz="2000" dirty="0">
                <a:solidFill>
                  <a:srgbClr val="1369B3"/>
                </a:solidFill>
                <a:latin typeface="微软雅黑" panose="020B0503020204020204" pitchFamily="34" charset="-122"/>
                <a:ea typeface="微软雅黑" panose="020B0503020204020204" pitchFamily="34" charset="-122"/>
              </a:rPr>
              <a:t>键值对</a:t>
            </a:r>
            <a:r>
              <a:rPr lang="zh-CN" altLang="en-US" sz="2000" dirty="0">
                <a:solidFill>
                  <a:srgbClr val="595959"/>
                </a:solidFill>
                <a:latin typeface="微软雅黑" panose="020B0503020204020204" pitchFamily="34" charset="-122"/>
                <a:ea typeface="微软雅黑" panose="020B0503020204020204" pitchFamily="34" charset="-122"/>
              </a:rPr>
              <a:t>可以省略，此时表示</a:t>
            </a:r>
            <a:r>
              <a:rPr lang="zh-CN" altLang="en-US" sz="2000" dirty="0">
                <a:solidFill>
                  <a:srgbClr val="1369B3"/>
                </a:solidFill>
                <a:latin typeface="微软雅黑" panose="020B0503020204020204" pitchFamily="34" charset="-122"/>
                <a:ea typeface="微软雅黑" panose="020B0503020204020204" pitchFamily="34" charset="-122"/>
              </a:rPr>
              <a:t>空对象</a:t>
            </a:r>
            <a:r>
              <a:rPr lang="zh-CN" altLang="en-US" sz="2000" dirty="0">
                <a:solidFill>
                  <a:srgbClr val="595959"/>
                </a:solidFill>
                <a:latin typeface="微软雅黑" panose="020B0503020204020204" pitchFamily="34" charset="-122"/>
                <a:ea typeface="微软雅黑" panose="020B0503020204020204" pitchFamily="34" charset="-122"/>
              </a:rPr>
              <a:t>。</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
        <p:nvSpPr>
          <p:cNvPr id="23" name="矩形: 圆角 1">
            <a:extLst>
              <a:ext uri="{FF2B5EF4-FFF2-40B4-BE49-F238E27FC236}">
                <a16:creationId xmlns:a16="http://schemas.microsoft.com/office/drawing/2014/main" id="{C16976FD-133A-4B29-873B-D43174BA2570}"/>
              </a:ext>
            </a:extLst>
          </p:cNvPr>
          <p:cNvSpPr/>
          <p:nvPr/>
        </p:nvSpPr>
        <p:spPr>
          <a:xfrm>
            <a:off x="1287706" y="5302002"/>
            <a:ext cx="9782952" cy="6272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24" name="流程图: 资料带 23">
            <a:extLst>
              <a:ext uri="{FF2B5EF4-FFF2-40B4-BE49-F238E27FC236}">
                <a16:creationId xmlns:a16="http://schemas.microsoft.com/office/drawing/2014/main" id="{1279245D-C2B0-409E-B36F-08E7547D0952}"/>
              </a:ext>
            </a:extLst>
          </p:cNvPr>
          <p:cNvSpPr/>
          <p:nvPr/>
        </p:nvSpPr>
        <p:spPr>
          <a:xfrm>
            <a:off x="1088718" y="5085978"/>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Tip</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0580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24050476-582B-401C-894A-12AF5EAC3665}"/>
              </a:ext>
            </a:extLst>
          </p:cNvPr>
          <p:cNvSpPr txBox="1"/>
          <p:nvPr/>
        </p:nvSpPr>
        <p:spPr>
          <a:xfrm>
            <a:off x="1054646" y="981522"/>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演示如何</a:t>
            </a:r>
            <a:r>
              <a:rPr lang="zh-CN" altLang="en-US" sz="2000" dirty="0">
                <a:solidFill>
                  <a:srgbClr val="1369B3"/>
                </a:solidFill>
                <a:latin typeface="微软雅黑" panose="020B0503020204020204" pitchFamily="34" charset="-122"/>
                <a:ea typeface="微软雅黑" panose="020B0503020204020204" pitchFamily="34" charset="-122"/>
                <a:cs typeface="+mn-ea"/>
              </a:rPr>
              <a:t>使用字面量创建对象</a:t>
            </a:r>
            <a:r>
              <a:rPr lang="zh-CN" altLang="en-US" sz="2000" dirty="0">
                <a:solidFill>
                  <a:srgbClr val="595959"/>
                </a:solidFill>
                <a:latin typeface="微软雅黑" panose="020B0503020204020204" pitchFamily="34" charset="-122"/>
                <a:ea typeface="微软雅黑" panose="020B0503020204020204" pitchFamily="34" charset="-122"/>
                <a:cs typeface="+mn-ea"/>
              </a:rPr>
              <a:t>，示例代码如下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文本框 10">
            <a:extLst>
              <a:ext uri="{FF2B5EF4-FFF2-40B4-BE49-F238E27FC236}">
                <a16:creationId xmlns:a16="http://schemas.microsoft.com/office/drawing/2014/main" id="{AB13F4B9-C4A3-4163-9384-AECFF762958A}"/>
              </a:ext>
            </a:extLst>
          </p:cNvPr>
          <p:cNvSpPr txBox="1"/>
          <p:nvPr/>
        </p:nvSpPr>
        <p:spPr>
          <a:xfrm>
            <a:off x="1558702" y="1665859"/>
            <a:ext cx="7560840" cy="4683142"/>
          </a:xfrm>
          <a:prstGeom prst="rect">
            <a:avLst/>
          </a:prstGeom>
          <a:solidFill>
            <a:srgbClr val="F2F2F2"/>
          </a:solidFill>
        </p:spPr>
        <p:txBody>
          <a:bodyPr wrap="square" rtlCol="0">
            <a:spAutoFit/>
          </a:bodyPr>
          <a:lstStyle/>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创建一个空对象</a:t>
            </a:r>
          </a:p>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var</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obj</a:t>
            </a:r>
            <a:r>
              <a:rPr lang="en-US" altLang="zh-CN" sz="1800" dirty="0">
                <a:solidFill>
                  <a:srgbClr val="595959"/>
                </a:solidFill>
                <a:latin typeface="微软雅黑" panose="020B0503020204020204" pitchFamily="34" charset="-122"/>
                <a:ea typeface="微软雅黑" panose="020B0503020204020204" pitchFamily="34" charset="-122"/>
                <a:cs typeface="+mn-ea"/>
              </a:rPr>
              <a:t> = {};</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创建一个学生对象</a:t>
            </a:r>
          </a:p>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var</a:t>
            </a:r>
            <a:r>
              <a:rPr lang="en-US" altLang="zh-CN" sz="1800" dirty="0">
                <a:solidFill>
                  <a:srgbClr val="595959"/>
                </a:solidFill>
                <a:latin typeface="微软雅黑" panose="020B0503020204020204" pitchFamily="34" charset="-122"/>
                <a:ea typeface="微软雅黑" panose="020B0503020204020204" pitchFamily="34" charset="-122"/>
                <a:cs typeface="+mn-ea"/>
              </a:rPr>
              <a:t> stu1 = {</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name: '</a:t>
            </a:r>
            <a:r>
              <a:rPr lang="zh-CN" altLang="en-US" sz="1800" dirty="0">
                <a:solidFill>
                  <a:srgbClr val="595959"/>
                </a:solidFill>
                <a:latin typeface="微软雅黑" panose="020B0503020204020204" pitchFamily="34" charset="-122"/>
                <a:ea typeface="微软雅黑" panose="020B0503020204020204" pitchFamily="34" charset="-122"/>
                <a:cs typeface="+mn-ea"/>
              </a:rPr>
              <a:t>小明</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name</a:t>
            </a:r>
            <a:r>
              <a:rPr lang="zh-CN" altLang="en-US" sz="1800" dirty="0">
                <a:solidFill>
                  <a:srgbClr val="595959"/>
                </a:solidFill>
                <a:latin typeface="微软雅黑" panose="020B0503020204020204" pitchFamily="34" charset="-122"/>
                <a:ea typeface="微软雅黑" panose="020B0503020204020204" pitchFamily="34" charset="-122"/>
                <a:cs typeface="+mn-ea"/>
              </a:rPr>
              <a:t>属性</a:t>
            </a:r>
          </a:p>
          <a:p>
            <a:pPr lvl="1">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age: 18,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age</a:t>
            </a:r>
            <a:r>
              <a:rPr lang="zh-CN" altLang="en-US" sz="1800" dirty="0">
                <a:solidFill>
                  <a:srgbClr val="595959"/>
                </a:solidFill>
                <a:latin typeface="微软雅黑" panose="020B0503020204020204" pitchFamily="34" charset="-122"/>
                <a:ea typeface="微软雅黑" panose="020B0503020204020204" pitchFamily="34" charset="-122"/>
                <a:cs typeface="+mn-ea"/>
              </a:rPr>
              <a:t>属性</a:t>
            </a:r>
          </a:p>
          <a:p>
            <a:pPr lvl="1">
              <a:lnSpc>
                <a:spcPct val="150000"/>
              </a:lnSpc>
            </a:pPr>
            <a:r>
              <a:rPr lang="en-US" altLang="zh-CN" sz="1800" dirty="0" smtClean="0">
                <a:solidFill>
                  <a:srgbClr val="595959"/>
                </a:solidFill>
                <a:latin typeface="微软雅黑" panose="020B0503020204020204" pitchFamily="34" charset="-122"/>
                <a:ea typeface="微软雅黑" panose="020B0503020204020204" pitchFamily="34" charset="-122"/>
                <a:cs typeface="+mn-ea"/>
              </a:rPr>
              <a:t>  sex</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男</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sex</a:t>
            </a:r>
            <a:r>
              <a:rPr lang="zh-CN" altLang="en-US" sz="1800" dirty="0">
                <a:solidFill>
                  <a:srgbClr val="595959"/>
                </a:solidFill>
                <a:latin typeface="微软雅黑" panose="020B0503020204020204" pitchFamily="34" charset="-122"/>
                <a:ea typeface="微软雅黑" panose="020B0503020204020204" pitchFamily="34" charset="-122"/>
                <a:cs typeface="+mn-ea"/>
              </a:rPr>
              <a:t>属性</a:t>
            </a:r>
          </a:p>
          <a:p>
            <a:pPr lvl="1">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sayHello</a:t>
            </a:r>
            <a:r>
              <a:rPr lang="en-US" altLang="zh-CN" sz="1800" dirty="0">
                <a:solidFill>
                  <a:srgbClr val="595959"/>
                </a:solidFill>
                <a:latin typeface="微软雅黑" panose="020B0503020204020204" pitchFamily="34" charset="-122"/>
                <a:ea typeface="微软雅黑" panose="020B0503020204020204" pitchFamily="34" charset="-122"/>
                <a:cs typeface="+mn-ea"/>
              </a:rPr>
              <a:t>: function () {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sayHello</a:t>
            </a:r>
            <a:r>
              <a:rPr lang="en-US" altLang="zh-CN" sz="1800" dirty="0">
                <a:solidFill>
                  <a:srgbClr val="595959"/>
                </a:solidFill>
                <a:latin typeface="微软雅黑" panose="020B0503020204020204" pitchFamily="34" charset="-122"/>
                <a:ea typeface="微软雅黑" panose="020B0503020204020204" pitchFamily="34" charset="-122"/>
                <a:cs typeface="+mn-ea"/>
              </a:rPr>
              <a:t>()</a:t>
            </a:r>
            <a:r>
              <a:rPr lang="zh-CN" altLang="en-US" sz="1800" dirty="0">
                <a:solidFill>
                  <a:srgbClr val="595959"/>
                </a:solidFill>
                <a:latin typeface="微软雅黑" panose="020B0503020204020204" pitchFamily="34" charset="-122"/>
                <a:ea typeface="微软雅黑" panose="020B0503020204020204" pitchFamily="34" charset="-122"/>
                <a:cs typeface="+mn-ea"/>
              </a:rPr>
              <a:t>方法</a:t>
            </a:r>
          </a:p>
          <a:p>
            <a:pPr lvl="1">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console.log('Hello');</a:t>
            </a:r>
          </a:p>
          <a:p>
            <a:pPr lvl="1">
              <a:lnSpc>
                <a:spcPct val="150000"/>
              </a:lnSpc>
            </a:pP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endParaRPr lang="en-US"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232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24050476-582B-401C-894A-12AF5EAC3665}"/>
              </a:ext>
            </a:extLst>
          </p:cNvPr>
          <p:cNvSpPr txBox="1"/>
          <p:nvPr/>
        </p:nvSpPr>
        <p:spPr>
          <a:xfrm>
            <a:off x="1054646" y="1061737"/>
            <a:ext cx="10657184"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对象成员</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的两种方式如下。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文本框 10">
            <a:extLst>
              <a:ext uri="{FF2B5EF4-FFF2-40B4-BE49-F238E27FC236}">
                <a16:creationId xmlns:a16="http://schemas.microsoft.com/office/drawing/2014/main" id="{AB13F4B9-C4A3-4163-9384-AECFF762958A}"/>
              </a:ext>
            </a:extLst>
          </p:cNvPr>
          <p:cNvSpPr txBox="1"/>
          <p:nvPr/>
        </p:nvSpPr>
        <p:spPr>
          <a:xfrm>
            <a:off x="2926854" y="2059313"/>
            <a:ext cx="8424936" cy="2882649"/>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种方式</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console.log(stu1.name);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访问对象的属性，输出结果：小明</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stu1.sayHello();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调用对象的方法，输出结果：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Hello</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种方式</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console.log(stu1['age</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访问对象的属性，输出结果：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18</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stu1['</a:t>
            </a:r>
            <a:r>
              <a:rPr lang="en-US" altLang="zh-CN" sz="2000" dirty="0" err="1">
                <a:solidFill>
                  <a:srgbClr val="595959"/>
                </a:solidFill>
                <a:latin typeface="微软雅黑" panose="020B0503020204020204" pitchFamily="34" charset="-122"/>
                <a:ea typeface="微软雅黑" panose="020B0503020204020204" pitchFamily="34" charset="-122"/>
                <a:cs typeface="+mn-ea"/>
              </a:rPr>
              <a:t>sayHello</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调用对象的方法，输出结果：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Hello</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F50A5FC-EF7B-42D2-86B4-B769A325ACB0}"/>
              </a:ext>
            </a:extLst>
          </p:cNvPr>
          <p:cNvSpPr txBox="1"/>
          <p:nvPr/>
        </p:nvSpPr>
        <p:spPr>
          <a:xfrm>
            <a:off x="932891" y="2347345"/>
            <a:ext cx="1872208" cy="961289"/>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使用“</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访问对象</a:t>
            </a:r>
            <a:r>
              <a:rPr lang="zh-CN" altLang="en-US" sz="2000" dirty="0" smtClean="0">
                <a:solidFill>
                  <a:srgbClr val="FF0000"/>
                </a:solidFill>
                <a:latin typeface="微软雅黑" panose="020B0503020204020204" pitchFamily="34" charset="-122"/>
                <a:ea typeface="微软雅黑" panose="020B0503020204020204" pitchFamily="34" charset="-122"/>
              </a:rPr>
              <a:t>的</a:t>
            </a:r>
            <a:r>
              <a:rPr lang="zh-CN" altLang="en-US" sz="2000" dirty="0">
                <a:solidFill>
                  <a:srgbClr val="FF0000"/>
                </a:solidFill>
                <a:latin typeface="微软雅黑" panose="020B0503020204020204" pitchFamily="34" charset="-122"/>
                <a:ea typeface="微软雅黑" panose="020B0503020204020204" pitchFamily="34" charset="-122"/>
              </a:rPr>
              <a:t>成员</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6" name="直接箭头连接符 5">
            <a:extLst>
              <a:ext uri="{FF2B5EF4-FFF2-40B4-BE49-F238E27FC236}">
                <a16:creationId xmlns:a16="http://schemas.microsoft.com/office/drawing/2014/main" id="{7DE94597-22E2-4183-8463-30D96F359808}"/>
              </a:ext>
            </a:extLst>
          </p:cNvPr>
          <p:cNvCxnSpPr/>
          <p:nvPr/>
        </p:nvCxnSpPr>
        <p:spPr>
          <a:xfrm flipH="1">
            <a:off x="2683344" y="2974395"/>
            <a:ext cx="9361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3099024F-B6C2-409B-A575-3CBDF153F084}"/>
              </a:ext>
            </a:extLst>
          </p:cNvPr>
          <p:cNvSpPr/>
          <p:nvPr/>
        </p:nvSpPr>
        <p:spPr>
          <a:xfrm>
            <a:off x="3619448" y="2563369"/>
            <a:ext cx="2907806" cy="90142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6F50A5FC-EF7B-42D2-86B4-B769A325ACB0}"/>
              </a:ext>
            </a:extLst>
          </p:cNvPr>
          <p:cNvSpPr txBox="1"/>
          <p:nvPr/>
        </p:nvSpPr>
        <p:spPr>
          <a:xfrm>
            <a:off x="910630" y="3812690"/>
            <a:ext cx="1872208" cy="1015663"/>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使用</a:t>
            </a:r>
            <a:r>
              <a:rPr lang="zh-CN" altLang="en-US" sz="2000" dirty="0" smtClean="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访问对象</a:t>
            </a:r>
            <a:r>
              <a:rPr lang="zh-CN" altLang="en-US" sz="2000" dirty="0" smtClean="0">
                <a:solidFill>
                  <a:srgbClr val="FF0000"/>
                </a:solidFill>
                <a:latin typeface="微软雅黑" panose="020B0503020204020204" pitchFamily="34" charset="-122"/>
                <a:ea typeface="微软雅黑" panose="020B0503020204020204" pitchFamily="34" charset="-122"/>
              </a:rPr>
              <a:t>的</a:t>
            </a:r>
            <a:r>
              <a:rPr lang="zh-CN" altLang="en-US" sz="2000" dirty="0">
                <a:solidFill>
                  <a:srgbClr val="FF0000"/>
                </a:solidFill>
                <a:latin typeface="微软雅黑" panose="020B0503020204020204" pitchFamily="34" charset="-122"/>
                <a:ea typeface="微软雅黑" panose="020B0503020204020204" pitchFamily="34" charset="-122"/>
              </a:rPr>
              <a:t>成员</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3" name="直接箭头连接符 12">
            <a:extLst>
              <a:ext uri="{FF2B5EF4-FFF2-40B4-BE49-F238E27FC236}">
                <a16:creationId xmlns:a16="http://schemas.microsoft.com/office/drawing/2014/main" id="{7DE94597-22E2-4183-8463-30D96F359808}"/>
              </a:ext>
            </a:extLst>
          </p:cNvPr>
          <p:cNvCxnSpPr/>
          <p:nvPr/>
        </p:nvCxnSpPr>
        <p:spPr>
          <a:xfrm flipH="1">
            <a:off x="2661083" y="4439740"/>
            <a:ext cx="9361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3099024F-B6C2-409B-A575-3CBDF153F084}"/>
              </a:ext>
            </a:extLst>
          </p:cNvPr>
          <p:cNvSpPr/>
          <p:nvPr/>
        </p:nvSpPr>
        <p:spPr>
          <a:xfrm>
            <a:off x="3597187" y="4028714"/>
            <a:ext cx="2907806" cy="90142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15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24050476-582B-401C-894A-12AF5EAC3665}"/>
              </a:ext>
            </a:extLst>
          </p:cNvPr>
          <p:cNvSpPr txBox="1"/>
          <p:nvPr/>
        </p:nvSpPr>
        <p:spPr>
          <a:xfrm>
            <a:off x="982638" y="1205753"/>
            <a:ext cx="10657184" cy="1015663"/>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如果对象的成员名中包含</a:t>
            </a:r>
            <a:r>
              <a:rPr lang="zh-CN" altLang="en-US" sz="2000" dirty="0">
                <a:solidFill>
                  <a:srgbClr val="1369B3"/>
                </a:solidFill>
                <a:latin typeface="微软雅黑" panose="020B0503020204020204" pitchFamily="34" charset="-122"/>
                <a:ea typeface="微软雅黑" panose="020B0503020204020204" pitchFamily="34" charset="-122"/>
                <a:cs typeface="+mn-ea"/>
              </a:rPr>
              <a:t>特殊字符</a:t>
            </a:r>
            <a:r>
              <a:rPr lang="zh-CN" altLang="en-US" sz="2000" dirty="0">
                <a:solidFill>
                  <a:srgbClr val="595959"/>
                </a:solidFill>
                <a:latin typeface="微软雅黑" panose="020B0503020204020204" pitchFamily="34" charset="-122"/>
                <a:ea typeface="微软雅黑" panose="020B0503020204020204" pitchFamily="34" charset="-122"/>
                <a:cs typeface="+mn-ea"/>
              </a:rPr>
              <a:t>，则可以用</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a:t>
            </a:r>
            <a:r>
              <a:rPr lang="zh-CN" altLang="en-US" sz="2000" dirty="0">
                <a:solidFill>
                  <a:srgbClr val="595959"/>
                </a:solidFill>
                <a:latin typeface="微软雅黑" panose="020B0503020204020204" pitchFamily="34" charset="-122"/>
                <a:ea typeface="微软雅黑" panose="020B0503020204020204" pitchFamily="34" charset="-122"/>
                <a:cs typeface="+mn-ea"/>
              </a:rPr>
              <a:t>来表示</a:t>
            </a:r>
            <a:r>
              <a:rPr lang="zh-CN" altLang="en-US" sz="2000" dirty="0">
                <a:solidFill>
                  <a:srgbClr val="1369B3"/>
                </a:solidFill>
                <a:latin typeface="微软雅黑" panose="020B0503020204020204" pitchFamily="34" charset="-122"/>
                <a:ea typeface="微软雅黑" panose="020B0503020204020204" pitchFamily="34" charset="-122"/>
                <a:cs typeface="+mn-ea"/>
              </a:rPr>
              <a:t>成员名</a:t>
            </a:r>
            <a:r>
              <a:rPr lang="zh-CN" altLang="en-US" sz="2000" dirty="0">
                <a:solidFill>
                  <a:srgbClr val="595959"/>
                </a:solidFill>
                <a:latin typeface="微软雅黑" panose="020B0503020204020204" pitchFamily="34" charset="-122"/>
                <a:ea typeface="微软雅黑" panose="020B0503020204020204" pitchFamily="34" charset="-122"/>
                <a:cs typeface="+mn-ea"/>
              </a:rPr>
              <a:t>，通过“</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来访问，示例代码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 。</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文本框 10">
            <a:extLst>
              <a:ext uri="{FF2B5EF4-FFF2-40B4-BE49-F238E27FC236}">
                <a16:creationId xmlns:a16="http://schemas.microsoft.com/office/drawing/2014/main" id="{AB13F4B9-C4A3-4163-9384-AECFF762958A}"/>
              </a:ext>
            </a:extLst>
          </p:cNvPr>
          <p:cNvSpPr txBox="1"/>
          <p:nvPr/>
        </p:nvSpPr>
        <p:spPr>
          <a:xfrm>
            <a:off x="2134766" y="2907878"/>
            <a:ext cx="8424936" cy="1962076"/>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stu2 = {</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  'name-age</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小明</a:t>
            </a:r>
            <a:r>
              <a:rPr lang="en-US" altLang="zh-CN" sz="2000" dirty="0">
                <a:solidFill>
                  <a:srgbClr val="595959"/>
                </a:solidFill>
                <a:latin typeface="微软雅黑" panose="020B0503020204020204" pitchFamily="34" charset="-122"/>
                <a:ea typeface="微软雅黑" panose="020B0503020204020204" pitchFamily="34" charset="-122"/>
                <a:cs typeface="+mn-ea"/>
              </a:rPr>
              <a:t>-18'</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console.log(stu2['name-age']);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输出结果：小明</a:t>
            </a:r>
            <a:r>
              <a:rPr lang="en-US" altLang="zh-CN" sz="2000" dirty="0">
                <a:solidFill>
                  <a:srgbClr val="595959"/>
                </a:solidFill>
                <a:latin typeface="微软雅黑" panose="020B0503020204020204" pitchFamily="34" charset="-122"/>
                <a:ea typeface="微软雅黑" panose="020B0503020204020204" pitchFamily="34" charset="-122"/>
                <a:cs typeface="+mn-ea"/>
              </a:rPr>
              <a:t>-18</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F50A5FC-EF7B-42D2-86B4-B769A325ACB0}"/>
              </a:ext>
            </a:extLst>
          </p:cNvPr>
          <p:cNvSpPr txBox="1"/>
          <p:nvPr/>
        </p:nvSpPr>
        <p:spPr>
          <a:xfrm>
            <a:off x="2996304" y="2256892"/>
            <a:ext cx="1872208"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特殊字符“</a:t>
            </a:r>
            <a:r>
              <a:rPr lang="en-US" altLang="zh-CN" sz="2000" dirty="0">
                <a:solidFill>
                  <a:srgbClr val="FF0000"/>
                </a:solidFill>
                <a:latin typeface="微软雅黑" panose="020B0503020204020204" pitchFamily="34" charset="-122"/>
                <a:ea typeface="微软雅黑" panose="020B0503020204020204" pitchFamily="34" charset="-122"/>
              </a:rPr>
              <a:t>-”</a:t>
            </a:r>
          </a:p>
        </p:txBody>
      </p:sp>
      <p:cxnSp>
        <p:nvCxnSpPr>
          <p:cNvPr id="6" name="直接箭头连接符 5">
            <a:extLst>
              <a:ext uri="{FF2B5EF4-FFF2-40B4-BE49-F238E27FC236}">
                <a16:creationId xmlns:a16="http://schemas.microsoft.com/office/drawing/2014/main" id="{7DE94597-22E2-4183-8463-30D96F359808}"/>
              </a:ext>
            </a:extLst>
          </p:cNvPr>
          <p:cNvCxnSpPr/>
          <p:nvPr/>
        </p:nvCxnSpPr>
        <p:spPr>
          <a:xfrm flipH="1" flipV="1">
            <a:off x="3772961" y="2736902"/>
            <a:ext cx="1" cy="730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3099024F-B6C2-409B-A575-3CBDF153F084}"/>
              </a:ext>
            </a:extLst>
          </p:cNvPr>
          <p:cNvSpPr/>
          <p:nvPr/>
        </p:nvSpPr>
        <p:spPr>
          <a:xfrm>
            <a:off x="3720248" y="3486271"/>
            <a:ext cx="105427" cy="3016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5617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486694" y="1868496"/>
            <a:ext cx="9721080" cy="688075"/>
            <a:chOff x="978872" y="1800500"/>
            <a:chExt cx="5471124" cy="515937"/>
          </a:xfrm>
        </p:grpSpPr>
        <p:sp>
          <p:nvSpPr>
            <p:cNvPr id="81" name="Pentagon 3"/>
            <p:cNvSpPr/>
            <p:nvPr/>
          </p:nvSpPr>
          <p:spPr bwMode="auto">
            <a:xfrm>
              <a:off x="978872" y="1800500"/>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什么是对象</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中的</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对象的概念</a:t>
              </a: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483135" y="2838719"/>
            <a:ext cx="9709797" cy="685961"/>
            <a:chOff x="978872" y="2570436"/>
            <a:chExt cx="5437064" cy="514351"/>
          </a:xfrm>
        </p:grpSpPr>
        <p:sp>
          <p:nvSpPr>
            <p:cNvPr id="84" name="Pentagon 5"/>
            <p:cNvSpPr/>
            <p:nvPr/>
          </p:nvSpPr>
          <p:spPr bwMode="auto">
            <a:xfrm>
              <a:off x="978872" y="2570436"/>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对象的创建方式</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3</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种方式创建对象</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477223" y="3806827"/>
            <a:ext cx="9698457" cy="688077"/>
            <a:chOff x="978872" y="3338787"/>
            <a:chExt cx="5437064" cy="515938"/>
          </a:xfrm>
        </p:grpSpPr>
        <p:sp>
          <p:nvSpPr>
            <p:cNvPr id="8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对象的遍历</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，能够遍历对象的</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属性</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a:t>
              </a: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12" name="组合 11">
            <a:extLst>
              <a:ext uri="{FF2B5EF4-FFF2-40B4-BE49-F238E27FC236}">
                <a16:creationId xmlns:a16="http://schemas.microsoft.com/office/drawing/2014/main" id="{C55B7ECE-9BF9-4306-B06D-44E3051C7EF5}"/>
              </a:ext>
            </a:extLst>
          </p:cNvPr>
          <p:cNvGrpSpPr/>
          <p:nvPr/>
        </p:nvGrpSpPr>
        <p:grpSpPr>
          <a:xfrm>
            <a:off x="1480067" y="4777051"/>
            <a:ext cx="9698457" cy="688077"/>
            <a:chOff x="978872" y="3338787"/>
            <a:chExt cx="5437064" cy="515938"/>
          </a:xfrm>
        </p:grpSpPr>
        <p:sp>
          <p:nvSpPr>
            <p:cNvPr id="13" name="Pentagon 6">
              <a:extLst>
                <a:ext uri="{FF2B5EF4-FFF2-40B4-BE49-F238E27FC236}">
                  <a16:creationId xmlns:a16="http://schemas.microsoft.com/office/drawing/2014/main" id="{ADA22A8C-8DFB-42FF-8563-7E9702ECEAE7}"/>
                </a:ext>
              </a:extLst>
            </p:cNvPr>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sz="2000"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值类型和引用类型</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值类型和引用类型的</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特点</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14" name="MH_Others_1">
              <a:extLst>
                <a:ext uri="{FF2B5EF4-FFF2-40B4-BE49-F238E27FC236}">
                  <a16:creationId xmlns:a16="http://schemas.microsoft.com/office/drawing/2014/main" id="{75984091-CA7D-486E-9BDD-4ADCCDD4BD5C}"/>
                </a:ext>
              </a:extLst>
            </p:cNvPr>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360393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24050476-582B-401C-894A-12AF5EAC3665}"/>
              </a:ext>
            </a:extLst>
          </p:cNvPr>
          <p:cNvSpPr txBox="1"/>
          <p:nvPr/>
        </p:nvSpPr>
        <p:spPr>
          <a:xfrm>
            <a:off x="1054646" y="1061737"/>
            <a:ext cx="10657184" cy="553998"/>
          </a:xfrm>
          <a:prstGeom prst="rect">
            <a:avLst/>
          </a:prstGeom>
          <a:noFill/>
        </p:spPr>
        <p:txBody>
          <a:bodyPr wrap="square">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添加对象</a:t>
            </a:r>
            <a:r>
              <a:rPr lang="zh-CN" altLang="en-US" sz="2000" dirty="0">
                <a:solidFill>
                  <a:srgbClr val="1369B3"/>
                </a:solidFill>
                <a:latin typeface="微软雅黑" panose="020B0503020204020204" pitchFamily="34" charset="-122"/>
                <a:ea typeface="微软雅黑" panose="020B0503020204020204" pitchFamily="34" charset="-122"/>
                <a:cs typeface="+mn-ea"/>
              </a:rPr>
              <a:t>成员</a:t>
            </a:r>
            <a:r>
              <a:rPr lang="zh-CN" altLang="en-US" sz="2000" dirty="0">
                <a:solidFill>
                  <a:srgbClr val="595959"/>
                </a:solidFill>
                <a:latin typeface="微软雅黑" panose="020B0503020204020204" pitchFamily="34" charset="-122"/>
                <a:ea typeface="微软雅黑" panose="020B0503020204020204" pitchFamily="34" charset="-122"/>
                <a:cs typeface="+mn-ea"/>
              </a:rPr>
              <a:t>：对象创建完成后，用户可以通过为</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或</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方法赋值</a:t>
            </a:r>
            <a:r>
              <a:rPr lang="zh-CN" altLang="en-US" sz="2000" dirty="0">
                <a:solidFill>
                  <a:srgbClr val="1369B3"/>
                </a:solidFill>
                <a:latin typeface="微软雅黑" panose="020B0503020204020204" pitchFamily="34" charset="-122"/>
                <a:ea typeface="微软雅黑" panose="020B0503020204020204" pitchFamily="34" charset="-122"/>
                <a:cs typeface="+mn-ea"/>
              </a:rPr>
              <a:t>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方式</a:t>
            </a:r>
            <a:r>
              <a:rPr lang="zh-CN" altLang="en-US" sz="2000" dirty="0">
                <a:solidFill>
                  <a:srgbClr val="595959"/>
                </a:solidFill>
                <a:latin typeface="微软雅黑" panose="020B0503020204020204" pitchFamily="34" charset="-122"/>
                <a:ea typeface="微软雅黑" panose="020B0503020204020204" pitchFamily="34" charset="-122"/>
                <a:cs typeface="+mn-ea"/>
              </a:rPr>
              <a:t>来添加对象成员。</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文本框 10">
            <a:extLst>
              <a:ext uri="{FF2B5EF4-FFF2-40B4-BE49-F238E27FC236}">
                <a16:creationId xmlns:a16="http://schemas.microsoft.com/office/drawing/2014/main" id="{AB13F4B9-C4A3-4163-9384-AECFF762958A}"/>
              </a:ext>
            </a:extLst>
          </p:cNvPr>
          <p:cNvSpPr txBox="1"/>
          <p:nvPr/>
        </p:nvSpPr>
        <p:spPr>
          <a:xfrm>
            <a:off x="1054646" y="1773610"/>
            <a:ext cx="9793088" cy="4247317"/>
          </a:xfrm>
          <a:prstGeom prst="rect">
            <a:avLst/>
          </a:prstGeom>
          <a:solidFill>
            <a:srgbClr val="F2F2F2"/>
          </a:solidFill>
        </p:spPr>
        <p:txBody>
          <a:bodyPr wrap="square" rtlCol="0">
            <a:spAutoFit/>
          </a:bodyPr>
          <a:lstStyle/>
          <a:p>
            <a:pPr lvl="1">
              <a:lnSpc>
                <a:spcPct val="150000"/>
              </a:lnSpc>
            </a:pP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obj</a:t>
            </a:r>
            <a:r>
              <a:rPr lang="en-US" altLang="zh-CN" sz="1800" dirty="0">
                <a:solidFill>
                  <a:srgbClr val="595959"/>
                </a:solidFill>
                <a:latin typeface="微软雅黑" panose="020B0503020204020204" pitchFamily="34" charset="-122"/>
                <a:ea typeface="微软雅黑" panose="020B0503020204020204" pitchFamily="34" charset="-122"/>
                <a:cs typeface="+mn-ea"/>
              </a:rPr>
              <a:t> = {};</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obj.name = 'Jack</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zh-CN" sz="1800" dirty="0">
                <a:solidFill>
                  <a:srgbClr val="595959"/>
                </a:solidFill>
                <a:latin typeface="微软雅黑" panose="020B0503020204020204" pitchFamily="34" charset="-122"/>
                <a:ea typeface="微软雅黑" panose="020B0503020204020204" pitchFamily="34" charset="-122"/>
                <a:cs typeface="+mn-ea"/>
              </a:rPr>
              <a:t>为对象添加</a:t>
            </a:r>
            <a:r>
              <a:rPr lang="en-US" altLang="zh-CN" sz="1800" dirty="0">
                <a:solidFill>
                  <a:srgbClr val="595959"/>
                </a:solidFill>
                <a:latin typeface="微软雅黑" panose="020B0503020204020204" pitchFamily="34" charset="-122"/>
                <a:ea typeface="微软雅黑" panose="020B0503020204020204" pitchFamily="34" charset="-122"/>
                <a:cs typeface="+mn-ea"/>
              </a:rPr>
              <a:t>name</a:t>
            </a:r>
            <a:r>
              <a:rPr lang="zh-CN" altLang="zh-CN" sz="1800" dirty="0">
                <a:solidFill>
                  <a:srgbClr val="595959"/>
                </a:solidFill>
                <a:latin typeface="微软雅黑" panose="020B0503020204020204" pitchFamily="34" charset="-122"/>
                <a:ea typeface="微软雅黑" panose="020B0503020204020204" pitchFamily="34" charset="-122"/>
                <a:cs typeface="+mn-ea"/>
              </a:rPr>
              <a:t>属性</a:t>
            </a:r>
          </a:p>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obj</a:t>
            </a:r>
            <a:r>
              <a:rPr lang="en-US" altLang="zh-CN" sz="1800" dirty="0">
                <a:solidFill>
                  <a:srgbClr val="595959"/>
                </a:solidFill>
                <a:latin typeface="微软雅黑" panose="020B0503020204020204" pitchFamily="34" charset="-122"/>
                <a:ea typeface="微软雅黑" panose="020B0503020204020204" pitchFamily="34" charset="-122"/>
                <a:cs typeface="+mn-ea"/>
              </a:rPr>
              <a:t>['age'] = 18;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zh-CN" sz="1800" dirty="0">
                <a:solidFill>
                  <a:srgbClr val="595959"/>
                </a:solidFill>
                <a:latin typeface="微软雅黑" panose="020B0503020204020204" pitchFamily="34" charset="-122"/>
                <a:ea typeface="微软雅黑" panose="020B0503020204020204" pitchFamily="34" charset="-122"/>
                <a:cs typeface="+mn-ea"/>
              </a:rPr>
              <a:t>为对象添加</a:t>
            </a:r>
            <a:r>
              <a:rPr lang="en-US" altLang="zh-CN" sz="1800" dirty="0">
                <a:solidFill>
                  <a:srgbClr val="595959"/>
                </a:solidFill>
                <a:latin typeface="微软雅黑" panose="020B0503020204020204" pitchFamily="34" charset="-122"/>
                <a:ea typeface="微软雅黑" panose="020B0503020204020204" pitchFamily="34" charset="-122"/>
                <a:cs typeface="+mn-ea"/>
              </a:rPr>
              <a:t>age</a:t>
            </a:r>
            <a:r>
              <a:rPr lang="zh-CN" altLang="zh-CN" sz="1800" dirty="0" smtClean="0">
                <a:solidFill>
                  <a:srgbClr val="595959"/>
                </a:solidFill>
                <a:latin typeface="微软雅黑" panose="020B0503020204020204" pitchFamily="34" charset="-122"/>
                <a:ea typeface="微软雅黑" panose="020B0503020204020204" pitchFamily="34" charset="-122"/>
                <a:cs typeface="+mn-ea"/>
              </a:rPr>
              <a:t>属性</a:t>
            </a:r>
            <a:endParaRPr lang="en-US" altLang="zh-CN" sz="1800" dirty="0" smtClean="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obj.sayHello</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 function ()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console.log</a:t>
            </a:r>
            <a:r>
              <a:rPr lang="en-US" altLang="zh-CN" sz="1800" dirty="0">
                <a:solidFill>
                  <a:srgbClr val="595959"/>
                </a:solidFill>
                <a:latin typeface="微软雅黑" panose="020B0503020204020204" pitchFamily="34" charset="-122"/>
                <a:ea typeface="微软雅黑" panose="020B0503020204020204" pitchFamily="34" charset="-122"/>
                <a:cs typeface="+mn-ea"/>
              </a:rPr>
              <a:t>('Hello</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zh-CN" altLang="zh-CN" sz="1800" dirty="0">
                <a:solidFill>
                  <a:srgbClr val="595959"/>
                </a:solidFill>
                <a:latin typeface="微软雅黑" panose="020B0503020204020204" pitchFamily="34" charset="-122"/>
                <a:ea typeface="微软雅黑" panose="020B0503020204020204" pitchFamily="34" charset="-122"/>
                <a:cs typeface="+mn-ea"/>
              </a:rPr>
              <a:t>为对象添加</a:t>
            </a:r>
            <a:r>
              <a:rPr lang="en-US" altLang="zh-CN" sz="1800" dirty="0" err="1">
                <a:solidFill>
                  <a:srgbClr val="595959"/>
                </a:solidFill>
                <a:latin typeface="微软雅黑" panose="020B0503020204020204" pitchFamily="34" charset="-122"/>
                <a:ea typeface="微软雅黑" panose="020B0503020204020204" pitchFamily="34" charset="-122"/>
                <a:cs typeface="+mn-ea"/>
              </a:rPr>
              <a:t>sayHello</a:t>
            </a:r>
            <a:r>
              <a:rPr lang="en-US" altLang="zh-CN" sz="1800" dirty="0">
                <a:solidFill>
                  <a:srgbClr val="595959"/>
                </a:solidFill>
                <a:latin typeface="微软雅黑" panose="020B0503020204020204" pitchFamily="34" charset="-122"/>
                <a:ea typeface="微软雅黑" panose="020B0503020204020204" pitchFamily="34" charset="-122"/>
                <a:cs typeface="+mn-ea"/>
              </a:rPr>
              <a:t>()</a:t>
            </a:r>
            <a:r>
              <a:rPr lang="zh-CN" altLang="zh-CN" sz="1800" dirty="0" smtClean="0">
                <a:solidFill>
                  <a:srgbClr val="595959"/>
                </a:solidFill>
                <a:latin typeface="微软雅黑" panose="020B0503020204020204" pitchFamily="34" charset="-122"/>
                <a:ea typeface="微软雅黑" panose="020B0503020204020204" pitchFamily="34" charset="-122"/>
                <a:cs typeface="+mn-ea"/>
              </a:rPr>
              <a:t>方法</a:t>
            </a:r>
            <a:endParaRPr lang="en-US" altLang="zh-CN" sz="1800" dirty="0" smtClean="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800" dirty="0">
                <a:solidFill>
                  <a:srgbClr val="595959"/>
                </a:solidFill>
                <a:latin typeface="微软雅黑" panose="020B0503020204020204" pitchFamily="34" charset="-122"/>
                <a:ea typeface="微软雅黑" panose="020B0503020204020204" pitchFamily="34" charset="-122"/>
                <a:cs typeface="+mn-ea"/>
              </a:rPr>
              <a:t>为对象添加</a:t>
            </a:r>
            <a:r>
              <a:rPr lang="en-US" altLang="zh-CN" sz="1800" dirty="0">
                <a:solidFill>
                  <a:srgbClr val="595959"/>
                </a:solidFill>
                <a:latin typeface="微软雅黑" panose="020B0503020204020204" pitchFamily="34" charset="-122"/>
                <a:ea typeface="微软雅黑" panose="020B0503020204020204" pitchFamily="34" charset="-122"/>
                <a:cs typeface="+mn-ea"/>
              </a:rPr>
              <a:t>sing()</a:t>
            </a:r>
            <a:r>
              <a:rPr lang="zh-CN" altLang="zh-CN" sz="1800" dirty="0">
                <a:solidFill>
                  <a:srgbClr val="595959"/>
                </a:solidFill>
                <a:latin typeface="微软雅黑" panose="020B0503020204020204" pitchFamily="34" charset="-122"/>
                <a:ea typeface="微软雅黑" panose="020B0503020204020204" pitchFamily="34" charset="-122"/>
                <a:cs typeface="+mn-ea"/>
              </a:rPr>
              <a:t>方法</a:t>
            </a:r>
          </a:p>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obj</a:t>
            </a:r>
            <a:r>
              <a:rPr lang="en-US" altLang="zh-CN" sz="1800" dirty="0">
                <a:solidFill>
                  <a:srgbClr val="595959"/>
                </a:solidFill>
                <a:latin typeface="微软雅黑" panose="020B0503020204020204" pitchFamily="34" charset="-122"/>
                <a:ea typeface="微软雅黑" panose="020B0503020204020204" pitchFamily="34" charset="-122"/>
                <a:cs typeface="+mn-ea"/>
              </a:rPr>
              <a:t>['sing'] = function () {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a:solidFill>
                  <a:srgbClr val="595959"/>
                </a:solidFill>
                <a:latin typeface="微软雅黑" panose="020B0503020204020204" pitchFamily="34" charset="-122"/>
                <a:ea typeface="微软雅黑" panose="020B0503020204020204" pitchFamily="34" charset="-122"/>
                <a:cs typeface="+mn-ea"/>
              </a:rPr>
              <a:t>('</a:t>
            </a:r>
            <a:r>
              <a:rPr lang="zh-CN" altLang="zh-CN" sz="1800" dirty="0">
                <a:solidFill>
                  <a:srgbClr val="595959"/>
                </a:solidFill>
                <a:latin typeface="微软雅黑" panose="020B0503020204020204" pitchFamily="34" charset="-122"/>
                <a:ea typeface="微软雅黑" panose="020B0503020204020204" pitchFamily="34" charset="-122"/>
                <a:cs typeface="+mn-ea"/>
              </a:rPr>
              <a:t>大海</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console.log(obj.name);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800" dirty="0">
                <a:solidFill>
                  <a:srgbClr val="595959"/>
                </a:solidFill>
                <a:latin typeface="微软雅黑" panose="020B0503020204020204" pitchFamily="34" charset="-122"/>
                <a:ea typeface="微软雅黑" panose="020B0503020204020204" pitchFamily="34" charset="-122"/>
                <a:cs typeface="+mn-ea"/>
              </a:rPr>
              <a:t>访问</a:t>
            </a:r>
            <a:r>
              <a:rPr lang="en-US" altLang="zh-CN" sz="1800" dirty="0">
                <a:solidFill>
                  <a:srgbClr val="595959"/>
                </a:solidFill>
                <a:latin typeface="微软雅黑" panose="020B0503020204020204" pitchFamily="34" charset="-122"/>
                <a:ea typeface="微软雅黑" panose="020B0503020204020204" pitchFamily="34" charset="-122"/>
                <a:cs typeface="+mn-ea"/>
              </a:rPr>
              <a:t>name</a:t>
            </a:r>
            <a:r>
              <a:rPr lang="zh-CN" altLang="zh-CN" sz="1800" dirty="0">
                <a:solidFill>
                  <a:srgbClr val="595959"/>
                </a:solidFill>
                <a:latin typeface="微软雅黑" panose="020B0503020204020204" pitchFamily="34" charset="-122"/>
                <a:ea typeface="微软雅黑" panose="020B0503020204020204" pitchFamily="34" charset="-122"/>
                <a:cs typeface="+mn-ea"/>
              </a:rPr>
              <a:t>属性，输出结果：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Jack</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800" dirty="0" err="1">
                <a:solidFill>
                  <a:srgbClr val="595959"/>
                </a:solidFill>
                <a:latin typeface="微软雅黑" panose="020B0503020204020204" pitchFamily="34" charset="-122"/>
                <a:ea typeface="微软雅黑" panose="020B0503020204020204" pitchFamily="34" charset="-122"/>
                <a:cs typeface="+mn-ea"/>
              </a:rPr>
              <a:t>obj.age</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800" dirty="0">
                <a:solidFill>
                  <a:srgbClr val="595959"/>
                </a:solidFill>
                <a:latin typeface="微软雅黑" panose="020B0503020204020204" pitchFamily="34" charset="-122"/>
                <a:ea typeface="微软雅黑" panose="020B0503020204020204" pitchFamily="34" charset="-122"/>
                <a:cs typeface="+mn-ea"/>
              </a:rPr>
              <a:t>访问</a:t>
            </a:r>
            <a:r>
              <a:rPr lang="en-US" altLang="zh-CN" sz="1800" dirty="0">
                <a:solidFill>
                  <a:srgbClr val="595959"/>
                </a:solidFill>
                <a:latin typeface="微软雅黑" panose="020B0503020204020204" pitchFamily="34" charset="-122"/>
                <a:ea typeface="微软雅黑" panose="020B0503020204020204" pitchFamily="34" charset="-122"/>
                <a:cs typeface="+mn-ea"/>
              </a:rPr>
              <a:t>age</a:t>
            </a:r>
            <a:r>
              <a:rPr lang="zh-CN" altLang="zh-CN" sz="1800" dirty="0">
                <a:solidFill>
                  <a:srgbClr val="595959"/>
                </a:solidFill>
                <a:latin typeface="微软雅黑" panose="020B0503020204020204" pitchFamily="34" charset="-122"/>
                <a:ea typeface="微软雅黑" panose="020B0503020204020204" pitchFamily="34" charset="-122"/>
                <a:cs typeface="+mn-ea"/>
              </a:rPr>
              <a:t>属性，输出结果：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18</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obj.sayHello</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800" dirty="0">
                <a:solidFill>
                  <a:srgbClr val="595959"/>
                </a:solidFill>
                <a:latin typeface="微软雅黑" panose="020B0503020204020204" pitchFamily="34" charset="-122"/>
                <a:ea typeface="微软雅黑" panose="020B0503020204020204" pitchFamily="34" charset="-122"/>
                <a:cs typeface="+mn-ea"/>
              </a:rPr>
              <a:t>调用</a:t>
            </a:r>
            <a:r>
              <a:rPr lang="en-US" altLang="zh-CN" sz="1800" dirty="0" err="1">
                <a:solidFill>
                  <a:srgbClr val="595959"/>
                </a:solidFill>
                <a:latin typeface="微软雅黑" panose="020B0503020204020204" pitchFamily="34" charset="-122"/>
                <a:ea typeface="微软雅黑" panose="020B0503020204020204" pitchFamily="34" charset="-122"/>
                <a:cs typeface="+mn-ea"/>
              </a:rPr>
              <a:t>sayHello</a:t>
            </a:r>
            <a:r>
              <a:rPr lang="en-US" altLang="zh-CN" sz="1800" dirty="0">
                <a:solidFill>
                  <a:srgbClr val="595959"/>
                </a:solidFill>
                <a:latin typeface="微软雅黑" panose="020B0503020204020204" pitchFamily="34" charset="-122"/>
                <a:ea typeface="微软雅黑" panose="020B0503020204020204" pitchFamily="34" charset="-122"/>
                <a:cs typeface="+mn-ea"/>
              </a:rPr>
              <a:t>()</a:t>
            </a:r>
            <a:r>
              <a:rPr lang="zh-CN" altLang="zh-CN" sz="1800" dirty="0">
                <a:solidFill>
                  <a:srgbClr val="595959"/>
                </a:solidFill>
                <a:latin typeface="微软雅黑" panose="020B0503020204020204" pitchFamily="34" charset="-122"/>
                <a:ea typeface="微软雅黑" panose="020B0503020204020204" pitchFamily="34" charset="-122"/>
                <a:cs typeface="+mn-ea"/>
              </a:rPr>
              <a:t>方法，输出结果：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Hello</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800" dirty="0" err="1">
                <a:solidFill>
                  <a:srgbClr val="595959"/>
                </a:solidFill>
                <a:latin typeface="微软雅黑" panose="020B0503020204020204" pitchFamily="34" charset="-122"/>
                <a:ea typeface="微软雅黑" panose="020B0503020204020204" pitchFamily="34" charset="-122"/>
                <a:cs typeface="+mn-ea"/>
              </a:rPr>
              <a:t>obj.sing</a:t>
            </a: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800" dirty="0">
                <a:solidFill>
                  <a:srgbClr val="595959"/>
                </a:solidFill>
                <a:latin typeface="微软雅黑" panose="020B0503020204020204" pitchFamily="34" charset="-122"/>
                <a:ea typeface="微软雅黑" panose="020B0503020204020204" pitchFamily="34" charset="-122"/>
                <a:cs typeface="+mn-ea"/>
              </a:rPr>
              <a:t>调用</a:t>
            </a:r>
            <a:r>
              <a:rPr lang="en-US" altLang="zh-CN" sz="1800" dirty="0">
                <a:solidFill>
                  <a:srgbClr val="595959"/>
                </a:solidFill>
                <a:latin typeface="微软雅黑" panose="020B0503020204020204" pitchFamily="34" charset="-122"/>
                <a:ea typeface="微软雅黑" panose="020B0503020204020204" pitchFamily="34" charset="-122"/>
                <a:cs typeface="+mn-ea"/>
              </a:rPr>
              <a:t>sing()</a:t>
            </a:r>
            <a:r>
              <a:rPr lang="zh-CN" altLang="zh-CN" sz="1800" dirty="0">
                <a:solidFill>
                  <a:srgbClr val="595959"/>
                </a:solidFill>
                <a:latin typeface="微软雅黑" panose="020B0503020204020204" pitchFamily="34" charset="-122"/>
                <a:ea typeface="微软雅黑" panose="020B0503020204020204" pitchFamily="34" charset="-122"/>
                <a:cs typeface="+mn-ea"/>
              </a:rPr>
              <a:t>方法，输出结果：</a:t>
            </a:r>
            <a:r>
              <a:rPr lang="zh-CN" altLang="zh-CN" sz="1800" dirty="0" smtClean="0">
                <a:solidFill>
                  <a:srgbClr val="595959"/>
                </a:solidFill>
                <a:latin typeface="微软雅黑" panose="020B0503020204020204" pitchFamily="34" charset="-122"/>
                <a:ea typeface="微软雅黑" panose="020B0503020204020204" pitchFamily="34" charset="-122"/>
                <a:cs typeface="+mn-ea"/>
              </a:rPr>
              <a:t>大海</a:t>
            </a:r>
            <a:endParaRPr lang="zh-CN" altLang="zh-CN" sz="18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82556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利用字面量创建对象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a:extLst>
              <a:ext uri="{FF2B5EF4-FFF2-40B4-BE49-F238E27FC236}">
                <a16:creationId xmlns:a16="http://schemas.microsoft.com/office/drawing/2014/main" id="{24050476-582B-401C-894A-12AF5EAC3665}"/>
              </a:ext>
            </a:extLst>
          </p:cNvPr>
          <p:cNvSpPr txBox="1"/>
          <p:nvPr/>
        </p:nvSpPr>
        <p:spPr>
          <a:xfrm>
            <a:off x="1054646" y="1290535"/>
            <a:ext cx="10657184"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如果访问对象中</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不存在的成员</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时，会返回</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undefined</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，示例代码如下。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文本框 10">
            <a:extLst>
              <a:ext uri="{FF2B5EF4-FFF2-40B4-BE49-F238E27FC236}">
                <a16:creationId xmlns:a16="http://schemas.microsoft.com/office/drawing/2014/main" id="{AB13F4B9-C4A3-4163-9384-AECFF762958A}"/>
              </a:ext>
            </a:extLst>
          </p:cNvPr>
          <p:cNvSpPr txBox="1"/>
          <p:nvPr/>
        </p:nvSpPr>
        <p:spPr>
          <a:xfrm>
            <a:off x="1054646" y="2421682"/>
            <a:ext cx="9505056" cy="923330"/>
          </a:xfrm>
          <a:prstGeom prst="rect">
            <a:avLst/>
          </a:prstGeom>
          <a:solidFill>
            <a:srgbClr val="F2F2F2"/>
          </a:solidFill>
        </p:spPr>
        <p:txBody>
          <a:bodyPr wrap="square" rtlCol="0">
            <a:spAutoFit/>
          </a:bodyPr>
          <a:lstStyle/>
          <a:p>
            <a:pPr lvl="1">
              <a:lnSpc>
                <a:spcPct val="150000"/>
              </a:lnSpc>
            </a:pP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obj</a:t>
            </a:r>
            <a:r>
              <a:rPr lang="en-US" altLang="zh-CN" sz="1800" dirty="0">
                <a:solidFill>
                  <a:srgbClr val="595959"/>
                </a:solidFill>
                <a:latin typeface="微软雅黑" panose="020B0503020204020204" pitchFamily="34" charset="-122"/>
                <a:ea typeface="微软雅黑" panose="020B0503020204020204" pitchFamily="34" charset="-122"/>
                <a:cs typeface="+mn-ea"/>
              </a:rPr>
              <a:t> = {};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创建一个空对象</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console.log(obj.name);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undefined</a:t>
            </a:r>
          </a:p>
        </p:txBody>
      </p:sp>
    </p:spTree>
    <p:extLst>
      <p:ext uri="{BB962C8B-B14F-4D97-AF65-F5344CB8AC3E}">
        <p14:creationId xmlns:p14="http://schemas.microsoft.com/office/powerpoint/2010/main" val="3012991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利用</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构造</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函数创建</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，能够利用构造</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函数完成对象的创建</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00942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092818F8-900E-4612-8754-1A79D230BDBB}"/>
              </a:ext>
            </a:extLst>
          </p:cNvPr>
          <p:cNvSpPr txBox="1"/>
          <p:nvPr/>
        </p:nvSpPr>
        <p:spPr>
          <a:xfrm>
            <a:off x="1054646" y="1053530"/>
            <a:ext cx="10153128" cy="390106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在开发中，如果需要</a:t>
            </a:r>
            <a:r>
              <a:rPr lang="zh-CN" altLang="en-US" sz="2000" dirty="0">
                <a:solidFill>
                  <a:srgbClr val="595959"/>
                </a:solidFill>
                <a:latin typeface="微软雅黑" panose="020B0503020204020204" pitchFamily="34" charset="-122"/>
                <a:ea typeface="微软雅黑" panose="020B0503020204020204" pitchFamily="34" charset="-122"/>
                <a:cs typeface="+mn-ea"/>
              </a:rPr>
              <a:t>创建一个班级中所有的学生对象时</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，我们</a:t>
            </a:r>
            <a:r>
              <a:rPr lang="zh-CN" altLang="en-US" sz="2000" dirty="0">
                <a:solidFill>
                  <a:srgbClr val="595959"/>
                </a:solidFill>
                <a:latin typeface="微软雅黑" panose="020B0503020204020204" pitchFamily="34" charset="-122"/>
                <a:ea typeface="微软雅黑" panose="020B0503020204020204" pitchFamily="34" charset="-122"/>
                <a:cs typeface="+mn-ea"/>
              </a:rPr>
              <a:t>可以把学生看成一类对象，将学生拥有的</a:t>
            </a:r>
            <a:r>
              <a:rPr lang="zh-CN" altLang="en-US" sz="2000" dirty="0">
                <a:solidFill>
                  <a:srgbClr val="1369B3"/>
                </a:solidFill>
                <a:latin typeface="微软雅黑" panose="020B0503020204020204" pitchFamily="34" charset="-122"/>
                <a:ea typeface="微软雅黑" panose="020B0503020204020204" pitchFamily="34" charset="-122"/>
                <a:cs typeface="+mn-ea"/>
              </a:rPr>
              <a:t>共同特征</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行为</a:t>
            </a:r>
            <a:r>
              <a:rPr lang="zh-CN" altLang="en-US" sz="2000" dirty="0">
                <a:solidFill>
                  <a:srgbClr val="595959"/>
                </a:solidFill>
                <a:latin typeface="微软雅黑" panose="020B0503020204020204" pitchFamily="34" charset="-122"/>
                <a:ea typeface="微软雅黑" panose="020B0503020204020204" pitchFamily="34" charset="-122"/>
                <a:cs typeface="+mn-ea"/>
              </a:rPr>
              <a:t>写在</a:t>
            </a:r>
            <a:r>
              <a:rPr lang="zh-CN" altLang="en-US" sz="2000" dirty="0">
                <a:solidFill>
                  <a:srgbClr val="1369B3"/>
                </a:solidFill>
                <a:latin typeface="微软雅黑" panose="020B0503020204020204" pitchFamily="34" charset="-122"/>
                <a:ea typeface="微软雅黑" panose="020B0503020204020204" pitchFamily="34" charset="-122"/>
                <a:cs typeface="+mn-ea"/>
              </a:rPr>
              <a:t>构造函数</a:t>
            </a:r>
            <a:r>
              <a:rPr lang="zh-CN" altLang="en-US" sz="2000" dirty="0">
                <a:solidFill>
                  <a:srgbClr val="595959"/>
                </a:solidFill>
                <a:latin typeface="微软雅黑" panose="020B0503020204020204" pitchFamily="34" charset="-122"/>
                <a:ea typeface="微软雅黑" panose="020B0503020204020204" pitchFamily="34" charset="-122"/>
                <a:cs typeface="+mn-ea"/>
              </a:rPr>
              <a:t>中，然后通过构造函数创建这些学生</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对象。</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怎么理解</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构造函数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所谓</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构造函数，就是一个提供生成对象的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模板</a:t>
            </a:r>
            <a:r>
              <a:rPr lang="zh-CN" altLang="en-US" sz="2000" dirty="0">
                <a:solidFill>
                  <a:srgbClr val="595959"/>
                </a:solidFill>
                <a:latin typeface="微软雅黑" panose="020B0503020204020204" pitchFamily="34" charset="-122"/>
                <a:ea typeface="微软雅黑" panose="020B0503020204020204" pitchFamily="34" charset="-122"/>
                <a:cs typeface="+mn-ea"/>
              </a:rPr>
              <a:t>并描述对象</a:t>
            </a:r>
            <a:r>
              <a:rPr lang="zh-CN" altLang="en-US" sz="2000" dirty="0">
                <a:solidFill>
                  <a:srgbClr val="1369B3"/>
                </a:solidFill>
                <a:latin typeface="微软雅黑" panose="020B0503020204020204" pitchFamily="34" charset="-122"/>
                <a:ea typeface="微软雅黑" panose="020B0503020204020204" pitchFamily="34" charset="-122"/>
                <a:cs typeface="+mn-ea"/>
              </a:rPr>
              <a:t>基本结构</a:t>
            </a:r>
            <a:r>
              <a:rPr lang="zh-CN" altLang="en-US" sz="2000" dirty="0">
                <a:solidFill>
                  <a:srgbClr val="595959"/>
                </a:solidFill>
                <a:latin typeface="微软雅黑" panose="020B0503020204020204" pitchFamily="34" charset="-122"/>
                <a:ea typeface="微软雅黑" panose="020B0503020204020204" pitchFamily="34" charset="-122"/>
                <a:cs typeface="+mn-ea"/>
              </a:rPr>
              <a:t>的函数，主要用来在创建对象时</a:t>
            </a:r>
            <a:r>
              <a:rPr lang="zh-CN" altLang="en-US" sz="2000" dirty="0">
                <a:solidFill>
                  <a:srgbClr val="1369B3"/>
                </a:solidFill>
                <a:latin typeface="微软雅黑" panose="020B0503020204020204" pitchFamily="34" charset="-122"/>
                <a:ea typeface="微软雅黑" panose="020B0503020204020204" pitchFamily="34" charset="-122"/>
                <a:cs typeface="+mn-ea"/>
              </a:rPr>
              <a:t>初始化对象</a:t>
            </a:r>
            <a:r>
              <a:rPr lang="zh-CN" altLang="en-US" sz="2000" dirty="0">
                <a:solidFill>
                  <a:srgbClr val="595959"/>
                </a:solidFill>
                <a:latin typeface="微软雅黑" panose="020B0503020204020204" pitchFamily="34" charset="-122"/>
                <a:ea typeface="微软雅黑" panose="020B0503020204020204" pitchFamily="34" charset="-122"/>
                <a:cs typeface="+mn-ea"/>
              </a:rPr>
              <a:t>， 即为对象成员变量赋初始值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通过</a:t>
            </a:r>
            <a:r>
              <a:rPr lang="zh-CN" altLang="en-US" sz="2000" dirty="0">
                <a:solidFill>
                  <a:srgbClr val="595959"/>
                </a:solidFill>
                <a:latin typeface="微软雅黑" panose="020B0503020204020204" pitchFamily="34" charset="-122"/>
                <a:ea typeface="微软雅黑" panose="020B0503020204020204" pitchFamily="34" charset="-122"/>
                <a:cs typeface="+mn-ea"/>
              </a:rPr>
              <a:t>一个构造函数可以</a:t>
            </a:r>
            <a:r>
              <a:rPr lang="zh-CN" altLang="en-US" sz="2000" dirty="0">
                <a:solidFill>
                  <a:srgbClr val="1369B3"/>
                </a:solidFill>
                <a:latin typeface="微软雅黑" panose="020B0503020204020204" pitchFamily="34" charset="-122"/>
                <a:ea typeface="微软雅黑" panose="020B0503020204020204" pitchFamily="34" charset="-122"/>
                <a:cs typeface="+mn-ea"/>
              </a:rPr>
              <a:t>创建多个对象</a:t>
            </a:r>
            <a:r>
              <a:rPr lang="zh-CN" altLang="en-US" sz="2000" dirty="0">
                <a:solidFill>
                  <a:srgbClr val="595959"/>
                </a:solidFill>
                <a:latin typeface="微软雅黑" panose="020B0503020204020204" pitchFamily="34" charset="-122"/>
                <a:ea typeface="微软雅黑" panose="020B0503020204020204" pitchFamily="34" charset="-122"/>
                <a:cs typeface="+mn-ea"/>
              </a:rPr>
              <a:t>，这些对象都有相同的结构。利用构造函数创建对象的过程称为</a:t>
            </a:r>
            <a:r>
              <a:rPr lang="zh-CN" altLang="en-US" sz="2000" dirty="0">
                <a:solidFill>
                  <a:srgbClr val="1369B3"/>
                </a:solidFill>
                <a:latin typeface="微软雅黑" panose="020B0503020204020204" pitchFamily="34" charset="-122"/>
                <a:ea typeface="微软雅黑" panose="020B0503020204020204" pitchFamily="34" charset="-122"/>
                <a:cs typeface="+mn-ea"/>
              </a:rPr>
              <a:t>实例化</a:t>
            </a:r>
            <a:r>
              <a:rPr lang="zh-CN" altLang="en-US" sz="2000" dirty="0">
                <a:solidFill>
                  <a:srgbClr val="595959"/>
                </a:solidFill>
                <a:latin typeface="微软雅黑" panose="020B0503020204020204" pitchFamily="34" charset="-122"/>
                <a:ea typeface="微软雅黑" panose="020B0503020204020204" pitchFamily="34" charset="-122"/>
                <a:cs typeface="+mn-ea"/>
              </a:rPr>
              <a:t>，利用构造函数创建出来的对象称为</a:t>
            </a:r>
            <a:r>
              <a:rPr lang="zh-CN" altLang="en-US" sz="2000" dirty="0">
                <a:solidFill>
                  <a:srgbClr val="1369B3"/>
                </a:solidFill>
                <a:latin typeface="微软雅黑" panose="020B0503020204020204" pitchFamily="34" charset="-122"/>
                <a:ea typeface="微软雅黑" panose="020B0503020204020204" pitchFamily="34" charset="-122"/>
                <a:cs typeface="+mn-ea"/>
              </a:rPr>
              <a:t>构造函数的实例对象</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1673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092818F8-900E-4612-8754-1A79D230BDBB}"/>
              </a:ext>
            </a:extLst>
          </p:cNvPr>
          <p:cNvSpPr txBox="1"/>
          <p:nvPr/>
        </p:nvSpPr>
        <p:spPr>
          <a:xfrm>
            <a:off x="1054646" y="1053530"/>
            <a:ext cx="10441160" cy="961289"/>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定义构造函数</a:t>
            </a:r>
            <a:r>
              <a:rPr lang="zh-CN" altLang="en-US" sz="2000" dirty="0">
                <a:solidFill>
                  <a:srgbClr val="595959"/>
                </a:solidFill>
                <a:latin typeface="微软雅黑" panose="020B0503020204020204" pitchFamily="34" charset="-122"/>
                <a:ea typeface="微软雅黑" panose="020B0503020204020204" pitchFamily="34" charset="-122"/>
                <a:cs typeface="+mn-ea"/>
              </a:rPr>
              <a:t>的语法和定义普通函数的语法类似，与普通函数的区别是，构造函数的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名称</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推荐</a:t>
            </a:r>
            <a:r>
              <a:rPr lang="zh-CN" altLang="en-US" sz="2000" dirty="0">
                <a:solidFill>
                  <a:srgbClr val="1369B3"/>
                </a:solidFill>
                <a:latin typeface="微软雅黑" panose="020B0503020204020204" pitchFamily="34" charset="-122"/>
                <a:ea typeface="微软雅黑" panose="020B0503020204020204" pitchFamily="34" charset="-122"/>
                <a:cs typeface="+mn-ea"/>
              </a:rPr>
              <a:t>首字符</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大写</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13" name="文本框 12">
            <a:extLst>
              <a:ext uri="{FF2B5EF4-FFF2-40B4-BE49-F238E27FC236}">
                <a16:creationId xmlns:a16="http://schemas.microsoft.com/office/drawing/2014/main" id="{24050476-582B-401C-894A-12AF5EAC3665}"/>
              </a:ext>
            </a:extLst>
          </p:cNvPr>
          <p:cNvSpPr txBox="1"/>
          <p:nvPr/>
        </p:nvSpPr>
        <p:spPr>
          <a:xfrm>
            <a:off x="1054646" y="2113560"/>
            <a:ext cx="10657184" cy="553998"/>
          </a:xfrm>
          <a:prstGeom prst="rect">
            <a:avLst/>
          </a:prstGeom>
          <a:noFill/>
        </p:spPr>
        <p:txBody>
          <a:bodyPr wrap="square">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定义构造函数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595959"/>
                </a:solidFill>
                <a:latin typeface="微软雅黑" panose="020B0503020204020204" pitchFamily="34" charset="-122"/>
                <a:ea typeface="微软雅黑" panose="020B0503020204020204" pitchFamily="34" charset="-122"/>
                <a:cs typeface="+mn-ea"/>
              </a:rPr>
              <a:t>语法格式如下。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4" name="文本框 13">
            <a:extLst>
              <a:ext uri="{FF2B5EF4-FFF2-40B4-BE49-F238E27FC236}">
                <a16:creationId xmlns:a16="http://schemas.microsoft.com/office/drawing/2014/main" id="{AB13F4B9-C4A3-4163-9384-AECFF762958A}"/>
              </a:ext>
            </a:extLst>
          </p:cNvPr>
          <p:cNvSpPr txBox="1"/>
          <p:nvPr/>
        </p:nvSpPr>
        <p:spPr>
          <a:xfrm>
            <a:off x="3157249" y="2997746"/>
            <a:ext cx="5746270" cy="1500411"/>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function </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构造函数名</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参数</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参数</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2, …]) </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函数体</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endParaRPr lang="zh-CN" altLang="en-US" sz="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6F50A5FC-EF7B-42D2-86B4-B769A325ACB0}"/>
              </a:ext>
            </a:extLst>
          </p:cNvPr>
          <p:cNvSpPr txBox="1"/>
          <p:nvPr/>
        </p:nvSpPr>
        <p:spPr>
          <a:xfrm>
            <a:off x="4439022" y="4787480"/>
            <a:ext cx="4390870" cy="553998"/>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可以有一个或多</a:t>
            </a:r>
            <a:r>
              <a:rPr lang="zh-CN" altLang="en-US" sz="2000" dirty="0">
                <a:solidFill>
                  <a:srgbClr val="FF0000"/>
                </a:solidFill>
                <a:latin typeface="微软雅黑" panose="020B0503020204020204" pitchFamily="34" charset="-122"/>
                <a:ea typeface="微软雅黑" panose="020B0503020204020204" pitchFamily="34" charset="-122"/>
              </a:rPr>
              <a:t>个，也可以省略</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9" name="直接箭头连接符 18">
            <a:extLst>
              <a:ext uri="{FF2B5EF4-FFF2-40B4-BE49-F238E27FC236}">
                <a16:creationId xmlns:a16="http://schemas.microsoft.com/office/drawing/2014/main" id="{7DE94597-22E2-4183-8463-30D96F359808}"/>
              </a:ext>
            </a:extLst>
          </p:cNvPr>
          <p:cNvCxnSpPr/>
          <p:nvPr/>
        </p:nvCxnSpPr>
        <p:spPr>
          <a:xfrm>
            <a:off x="6689938" y="3474698"/>
            <a:ext cx="0" cy="14267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3099024F-B6C2-409B-A575-3CBDF153F084}"/>
              </a:ext>
            </a:extLst>
          </p:cNvPr>
          <p:cNvSpPr/>
          <p:nvPr/>
        </p:nvSpPr>
        <p:spPr>
          <a:xfrm>
            <a:off x="6311230" y="3077394"/>
            <a:ext cx="1944216"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058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a:extLst>
              <a:ext uri="{FF2B5EF4-FFF2-40B4-BE49-F238E27FC236}">
                <a16:creationId xmlns:a16="http://schemas.microsoft.com/office/drawing/2014/main" id="{24050476-582B-401C-894A-12AF5EAC3665}"/>
              </a:ext>
            </a:extLst>
          </p:cNvPr>
          <p:cNvSpPr txBox="1"/>
          <p:nvPr/>
        </p:nvSpPr>
        <p:spPr>
          <a:xfrm>
            <a:off x="1198662" y="1129970"/>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在构造函数的函数体中可以为新创建的对象</a:t>
            </a:r>
            <a:r>
              <a:rPr lang="zh-CN" altLang="en-US" sz="2000" dirty="0">
                <a:solidFill>
                  <a:srgbClr val="1369B3"/>
                </a:solidFill>
                <a:latin typeface="微软雅黑" panose="020B0503020204020204" pitchFamily="34" charset="-122"/>
                <a:ea typeface="微软雅黑" panose="020B0503020204020204" pitchFamily="34" charset="-122"/>
                <a:cs typeface="+mn-ea"/>
              </a:rPr>
              <a:t>添加成员</a:t>
            </a:r>
            <a:r>
              <a:rPr lang="zh-CN" altLang="en-US" sz="2000" dirty="0">
                <a:solidFill>
                  <a:srgbClr val="595959"/>
                </a:solidFill>
                <a:latin typeface="微软雅黑" panose="020B0503020204020204" pitchFamily="34" charset="-122"/>
                <a:ea typeface="微软雅黑" panose="020B0503020204020204" pitchFamily="34" charset="-122"/>
                <a:cs typeface="+mn-ea"/>
              </a:rPr>
              <a:t>，其语法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格式如下 。</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AB13F4B9-C4A3-4163-9384-AECFF762958A}"/>
              </a:ext>
            </a:extLst>
          </p:cNvPr>
          <p:cNvSpPr txBox="1"/>
          <p:nvPr/>
        </p:nvSpPr>
        <p:spPr>
          <a:xfrm>
            <a:off x="1414686" y="2751027"/>
            <a:ext cx="8712968" cy="1938992"/>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this.</a:t>
            </a:r>
            <a:r>
              <a:rPr lang="zh-CN" altLang="en-US" sz="2000" dirty="0">
                <a:solidFill>
                  <a:srgbClr val="595959"/>
                </a:solidFill>
                <a:latin typeface="微软雅黑" panose="020B0503020204020204" pitchFamily="34" charset="-122"/>
                <a:ea typeface="微软雅黑" panose="020B0503020204020204" pitchFamily="34" charset="-122"/>
                <a:cs typeface="+mn-ea"/>
              </a:rPr>
              <a:t>属性 </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值</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为对象添加属性</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this.</a:t>
            </a:r>
            <a:r>
              <a:rPr lang="zh-CN" altLang="en-US" sz="2000" dirty="0">
                <a:solidFill>
                  <a:srgbClr val="595959"/>
                </a:solidFill>
                <a:latin typeface="微软雅黑" panose="020B0503020204020204" pitchFamily="34" charset="-122"/>
                <a:ea typeface="微软雅黑" panose="020B0503020204020204" pitchFamily="34" charset="-122"/>
                <a:cs typeface="+mn-ea"/>
              </a:rPr>
              <a:t>方法 </a:t>
            </a:r>
            <a:r>
              <a:rPr lang="en-US" altLang="zh-CN" sz="2000" dirty="0">
                <a:solidFill>
                  <a:srgbClr val="595959"/>
                </a:solidFill>
                <a:latin typeface="微软雅黑" panose="020B0503020204020204" pitchFamily="34" charset="-122"/>
                <a:ea typeface="微软雅黑" panose="020B0503020204020204" pitchFamily="34" charset="-122"/>
                <a:cs typeface="+mn-ea"/>
              </a:rPr>
              <a:t>= function ([</a:t>
            </a:r>
            <a:r>
              <a:rPr lang="zh-CN" altLang="en-US" sz="2000" dirty="0">
                <a:solidFill>
                  <a:srgbClr val="595959"/>
                </a:solidFill>
                <a:latin typeface="微软雅黑" panose="020B0503020204020204" pitchFamily="34" charset="-122"/>
                <a:ea typeface="微软雅黑" panose="020B0503020204020204" pitchFamily="34" charset="-122"/>
                <a:cs typeface="+mn-ea"/>
              </a:rPr>
              <a:t>参数</a:t>
            </a:r>
            <a:r>
              <a:rPr lang="en-US" altLang="zh-CN" sz="2000" dirty="0">
                <a:solidFill>
                  <a:srgbClr val="595959"/>
                </a:solidFill>
                <a:latin typeface="微软雅黑" panose="020B0503020204020204" pitchFamily="34" charset="-122"/>
                <a:ea typeface="微软雅黑" panose="020B0503020204020204" pitchFamily="34" charset="-122"/>
                <a:cs typeface="+mn-ea"/>
              </a:rPr>
              <a:t>1, </a:t>
            </a:r>
            <a:r>
              <a:rPr lang="zh-CN" altLang="en-US" sz="2000" dirty="0">
                <a:solidFill>
                  <a:srgbClr val="595959"/>
                </a:solidFill>
                <a:latin typeface="微软雅黑" panose="020B0503020204020204" pitchFamily="34" charset="-122"/>
                <a:ea typeface="微软雅黑" panose="020B0503020204020204" pitchFamily="34" charset="-122"/>
                <a:cs typeface="+mn-ea"/>
              </a:rPr>
              <a:t>参数</a:t>
            </a:r>
            <a:r>
              <a:rPr lang="en-US" altLang="zh-CN" sz="2000" dirty="0">
                <a:solidFill>
                  <a:srgbClr val="595959"/>
                </a:solidFill>
                <a:latin typeface="微软雅黑" panose="020B0503020204020204" pitchFamily="34" charset="-122"/>
                <a:ea typeface="微软雅黑" panose="020B0503020204020204" pitchFamily="34" charset="-122"/>
                <a:cs typeface="+mn-ea"/>
              </a:rPr>
              <a:t>2, …])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为对象添加方法</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方法体</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p:txBody>
      </p:sp>
      <p:sp>
        <p:nvSpPr>
          <p:cNvPr id="9" name="文本框 8">
            <a:extLst>
              <a:ext uri="{FF2B5EF4-FFF2-40B4-BE49-F238E27FC236}">
                <a16:creationId xmlns:a16="http://schemas.microsoft.com/office/drawing/2014/main" id="{6F50A5FC-EF7B-42D2-86B4-B769A325ACB0}"/>
              </a:ext>
            </a:extLst>
          </p:cNvPr>
          <p:cNvSpPr txBox="1"/>
          <p:nvPr/>
        </p:nvSpPr>
        <p:spPr>
          <a:xfrm>
            <a:off x="1126654" y="1917626"/>
            <a:ext cx="2448272" cy="553998"/>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新创建出来的对象</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0" name="直接箭头连接符 9">
            <a:extLst>
              <a:ext uri="{FF2B5EF4-FFF2-40B4-BE49-F238E27FC236}">
                <a16:creationId xmlns:a16="http://schemas.microsoft.com/office/drawing/2014/main" id="{7DE94597-22E2-4183-8463-30D96F359808}"/>
              </a:ext>
            </a:extLst>
          </p:cNvPr>
          <p:cNvCxnSpPr/>
          <p:nvPr/>
        </p:nvCxnSpPr>
        <p:spPr>
          <a:xfrm flipH="1" flipV="1">
            <a:off x="2314786" y="2396153"/>
            <a:ext cx="1" cy="480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099024F-B6C2-409B-A575-3CBDF153F084}"/>
              </a:ext>
            </a:extLst>
          </p:cNvPr>
          <p:cNvSpPr/>
          <p:nvPr/>
        </p:nvSpPr>
        <p:spPr>
          <a:xfrm>
            <a:off x="2062758" y="2866421"/>
            <a:ext cx="504056" cy="3016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309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a:extLst>
              <a:ext uri="{FF2B5EF4-FFF2-40B4-BE49-F238E27FC236}">
                <a16:creationId xmlns:a16="http://schemas.microsoft.com/office/drawing/2014/main" id="{24050476-582B-401C-894A-12AF5EAC3665}"/>
              </a:ext>
            </a:extLst>
          </p:cNvPr>
          <p:cNvSpPr txBox="1"/>
          <p:nvPr/>
        </p:nvSpPr>
        <p:spPr>
          <a:xfrm>
            <a:off x="1054646" y="1354201"/>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定义构造函数后，</a:t>
            </a:r>
            <a:r>
              <a:rPr lang="zh-CN" altLang="en-US" sz="2000" dirty="0">
                <a:solidFill>
                  <a:srgbClr val="1369B3"/>
                </a:solidFill>
                <a:latin typeface="微软雅黑" panose="020B0503020204020204" pitchFamily="34" charset="-122"/>
                <a:ea typeface="微软雅黑" panose="020B0503020204020204" pitchFamily="34" charset="-122"/>
                <a:cs typeface="+mn-ea"/>
              </a:rPr>
              <a:t>使用构造函数创建对象</a:t>
            </a:r>
            <a:r>
              <a:rPr lang="zh-CN" altLang="en-US" sz="2000" dirty="0">
                <a:solidFill>
                  <a:srgbClr val="595959"/>
                </a:solidFill>
                <a:latin typeface="微软雅黑" panose="020B0503020204020204" pitchFamily="34" charset="-122"/>
                <a:ea typeface="微软雅黑" panose="020B0503020204020204" pitchFamily="34" charset="-122"/>
                <a:cs typeface="+mn-ea"/>
              </a:rPr>
              <a:t>的语法格式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AB13F4B9-C4A3-4163-9384-AECFF762958A}"/>
              </a:ext>
            </a:extLst>
          </p:cNvPr>
          <p:cNvSpPr txBox="1"/>
          <p:nvPr/>
        </p:nvSpPr>
        <p:spPr>
          <a:xfrm>
            <a:off x="1702718" y="2515756"/>
            <a:ext cx="8424936" cy="553998"/>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变量名 </a:t>
            </a:r>
            <a:r>
              <a:rPr lang="en-US" altLang="zh-CN" sz="2000" dirty="0">
                <a:solidFill>
                  <a:srgbClr val="595959"/>
                </a:solidFill>
                <a:latin typeface="微软雅黑" panose="020B0503020204020204" pitchFamily="34" charset="-122"/>
                <a:ea typeface="微软雅黑" panose="020B0503020204020204" pitchFamily="34" charset="-122"/>
                <a:cs typeface="+mn-ea"/>
              </a:rPr>
              <a:t>= new </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构造函数名</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参数</a:t>
            </a:r>
            <a:r>
              <a:rPr lang="en-US" altLang="zh-CN" sz="2000" dirty="0">
                <a:solidFill>
                  <a:srgbClr val="595959"/>
                </a:solidFill>
                <a:latin typeface="微软雅黑" panose="020B0503020204020204" pitchFamily="34" charset="-122"/>
                <a:ea typeface="微软雅黑" panose="020B0503020204020204" pitchFamily="34" charset="-122"/>
                <a:cs typeface="+mn-ea"/>
              </a:rPr>
              <a:t>1, </a:t>
            </a:r>
            <a:r>
              <a:rPr lang="zh-CN" altLang="en-US" sz="2000" dirty="0">
                <a:solidFill>
                  <a:srgbClr val="595959"/>
                </a:solidFill>
                <a:latin typeface="微软雅黑" panose="020B0503020204020204" pitchFamily="34" charset="-122"/>
                <a:ea typeface="微软雅黑" panose="020B0503020204020204" pitchFamily="34" charset="-122"/>
                <a:cs typeface="+mn-ea"/>
              </a:rPr>
              <a:t>参数</a:t>
            </a:r>
            <a:r>
              <a:rPr lang="en-US" altLang="zh-CN" sz="2000" dirty="0">
                <a:solidFill>
                  <a:srgbClr val="595959"/>
                </a:solidFill>
                <a:latin typeface="微软雅黑" panose="020B0503020204020204" pitchFamily="34" charset="-122"/>
                <a:ea typeface="微软雅黑" panose="020B0503020204020204" pitchFamily="34" charset="-122"/>
                <a:cs typeface="+mn-ea"/>
              </a:rPr>
              <a:t>2, …]);</a:t>
            </a:r>
          </a:p>
        </p:txBody>
      </p:sp>
      <p:sp>
        <p:nvSpPr>
          <p:cNvPr id="8" name="文本框 7">
            <a:extLst>
              <a:ext uri="{FF2B5EF4-FFF2-40B4-BE49-F238E27FC236}">
                <a16:creationId xmlns:a16="http://schemas.microsoft.com/office/drawing/2014/main" id="{6F50A5FC-EF7B-42D2-86B4-B769A325ACB0}"/>
              </a:ext>
            </a:extLst>
          </p:cNvPr>
          <p:cNvSpPr txBox="1"/>
          <p:nvPr/>
        </p:nvSpPr>
        <p:spPr>
          <a:xfrm>
            <a:off x="2179082" y="4413192"/>
            <a:ext cx="8092588"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当不需要</a:t>
            </a:r>
            <a:r>
              <a:rPr lang="zh-CN" altLang="en-US" sz="2000" dirty="0">
                <a:solidFill>
                  <a:srgbClr val="595959"/>
                </a:solidFill>
                <a:latin typeface="微软雅黑" panose="020B0503020204020204" pitchFamily="34" charset="-122"/>
                <a:ea typeface="微软雅黑" panose="020B0503020204020204" pitchFamily="34" charset="-122"/>
              </a:rPr>
              <a:t>传入参数时，</a:t>
            </a:r>
            <a:r>
              <a:rPr lang="zh-CN" altLang="en-US" sz="2000" dirty="0">
                <a:solidFill>
                  <a:srgbClr val="1369B3"/>
                </a:solidFill>
                <a:latin typeface="微软雅黑" panose="020B0503020204020204" pitchFamily="34" charset="-122"/>
                <a:ea typeface="微软雅黑" panose="020B0503020204020204" pitchFamily="34" charset="-122"/>
              </a:rPr>
              <a:t>参数可以省略</a:t>
            </a:r>
            <a:r>
              <a:rPr lang="zh-CN" altLang="en-US" sz="2000" dirty="0">
                <a:solidFill>
                  <a:srgbClr val="595959"/>
                </a:solidFill>
                <a:latin typeface="微软雅黑" panose="020B0503020204020204" pitchFamily="34" charset="-122"/>
                <a:ea typeface="微软雅黑" panose="020B0503020204020204" pitchFamily="34" charset="-122"/>
              </a:rPr>
              <a:t>，且小括号“</a:t>
            </a:r>
            <a:r>
              <a:rPr lang="en-US" altLang="zh-CN" sz="2000" dirty="0">
                <a:solidFill>
                  <a:srgbClr val="1369B3"/>
                </a:solidFill>
                <a:latin typeface="微软雅黑" panose="020B0503020204020204" pitchFamily="34" charset="-122"/>
                <a:ea typeface="微软雅黑" panose="020B0503020204020204" pitchFamily="34" charset="-122"/>
              </a:rPr>
              <a:t>()</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也可以省略。</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
        <p:nvSpPr>
          <p:cNvPr id="12" name="矩形: 圆角 1">
            <a:extLst>
              <a:ext uri="{FF2B5EF4-FFF2-40B4-BE49-F238E27FC236}">
                <a16:creationId xmlns:a16="http://schemas.microsoft.com/office/drawing/2014/main" id="{C16976FD-133A-4B29-873B-D43174BA2570}"/>
              </a:ext>
            </a:extLst>
          </p:cNvPr>
          <p:cNvSpPr/>
          <p:nvPr/>
        </p:nvSpPr>
        <p:spPr>
          <a:xfrm>
            <a:off x="1591520" y="4293891"/>
            <a:ext cx="8436433"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3" name="流程图: 资料带 12">
            <a:extLst>
              <a:ext uri="{FF2B5EF4-FFF2-40B4-BE49-F238E27FC236}">
                <a16:creationId xmlns:a16="http://schemas.microsoft.com/office/drawing/2014/main" id="{1279245D-C2B0-409E-B36F-08E7547D0952}"/>
              </a:ext>
            </a:extLst>
          </p:cNvPr>
          <p:cNvSpPr/>
          <p:nvPr/>
        </p:nvSpPr>
        <p:spPr>
          <a:xfrm>
            <a:off x="1392533" y="4077866"/>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Tip</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6524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9199F780-8C6D-41DC-98C8-CF419467C4ED}"/>
              </a:ext>
            </a:extLst>
          </p:cNvPr>
          <p:cNvSpPr txBox="1"/>
          <p:nvPr/>
        </p:nvSpPr>
        <p:spPr>
          <a:xfrm>
            <a:off x="982639" y="2405312"/>
            <a:ext cx="10513167" cy="1592744"/>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在</a:t>
            </a:r>
            <a:r>
              <a:rPr lang="en-US" altLang="zh-CN" sz="2000" dirty="0">
                <a:solidFill>
                  <a:srgbClr val="595959"/>
                </a:solidFill>
                <a:latin typeface="微软雅黑" panose="020B0503020204020204" pitchFamily="34" charset="-122"/>
                <a:ea typeface="微软雅黑" panose="020B0503020204020204" pitchFamily="34" charset="-122"/>
              </a:rPr>
              <a:t>JavaScript</a:t>
            </a:r>
            <a:r>
              <a:rPr lang="zh-CN" altLang="en-US" sz="2000" dirty="0">
                <a:solidFill>
                  <a:srgbClr val="595959"/>
                </a:solidFill>
                <a:latin typeface="微软雅黑" panose="020B0503020204020204" pitchFamily="34" charset="-122"/>
                <a:ea typeface="微软雅黑" panose="020B0503020204020204" pitchFamily="34" charset="-122"/>
              </a:rPr>
              <a:t>中，构造函数本身也是对象，所以构造函数也有成员</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为了</a:t>
            </a:r>
            <a:r>
              <a:rPr lang="zh-CN" altLang="en-US" sz="2000" dirty="0">
                <a:solidFill>
                  <a:srgbClr val="595959"/>
                </a:solidFill>
                <a:latin typeface="微软雅黑" panose="020B0503020204020204" pitchFamily="34" charset="-122"/>
                <a:ea typeface="微软雅黑" panose="020B0503020204020204" pitchFamily="34" charset="-122"/>
              </a:rPr>
              <a:t>区分构造函数的成员和实例对象的成员，我们将构造函数的成员称为</a:t>
            </a:r>
            <a:r>
              <a:rPr lang="zh-CN" altLang="en-US" sz="2000" dirty="0">
                <a:solidFill>
                  <a:srgbClr val="1369B3"/>
                </a:solidFill>
                <a:latin typeface="微软雅黑" panose="020B0503020204020204" pitchFamily="34" charset="-122"/>
                <a:ea typeface="微软雅黑" panose="020B0503020204020204" pitchFamily="34" charset="-122"/>
              </a:rPr>
              <a:t>静态成员</a:t>
            </a:r>
            <a:r>
              <a:rPr lang="zh-CN" altLang="en-US" sz="2000" dirty="0">
                <a:solidFill>
                  <a:srgbClr val="595959"/>
                </a:solidFill>
                <a:latin typeface="微软雅黑" panose="020B0503020204020204" pitchFamily="34" charset="-122"/>
                <a:ea typeface="微软雅黑" panose="020B0503020204020204" pitchFamily="34" charset="-122"/>
              </a:rPr>
              <a:t>，将实例对象的成员称为</a:t>
            </a:r>
            <a:r>
              <a:rPr lang="zh-CN" altLang="en-US" sz="2000" dirty="0">
                <a:solidFill>
                  <a:srgbClr val="1369B3"/>
                </a:solidFill>
                <a:latin typeface="微软雅黑" panose="020B0503020204020204" pitchFamily="34" charset="-122"/>
                <a:ea typeface="微软雅黑" panose="020B0503020204020204" pitchFamily="34" charset="-122"/>
              </a:rPr>
              <a:t>实例</a:t>
            </a:r>
            <a:r>
              <a:rPr lang="zh-CN" altLang="en-US" sz="2000" dirty="0" smtClean="0">
                <a:solidFill>
                  <a:srgbClr val="1369B3"/>
                </a:solidFill>
                <a:latin typeface="微软雅黑" panose="020B0503020204020204" pitchFamily="34" charset="-122"/>
                <a:ea typeface="微软雅黑" panose="020B0503020204020204" pitchFamily="34" charset="-122"/>
              </a:rPr>
              <a:t>成员</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9" name="矩形 8">
            <a:extLst>
              <a:ext uri="{FF2B5EF4-FFF2-40B4-BE49-F238E27FC236}">
                <a16:creationId xmlns:a16="http://schemas.microsoft.com/office/drawing/2014/main" id="{099C91DE-0244-4303-A130-E033EDC4BBFE}"/>
              </a:ext>
            </a:extLst>
          </p:cNvPr>
          <p:cNvSpPr/>
          <p:nvPr/>
        </p:nvSpPr>
        <p:spPr>
          <a:xfrm>
            <a:off x="2181898" y="1262275"/>
            <a:ext cx="4777404"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075C55DE-363F-44E9-9672-E9BAE2E7AB53}"/>
              </a:ext>
            </a:extLst>
          </p:cNvPr>
          <p:cNvSpPr txBox="1"/>
          <p:nvPr/>
        </p:nvSpPr>
        <p:spPr>
          <a:xfrm>
            <a:off x="2291859" y="1413570"/>
            <a:ext cx="4423027" cy="400110"/>
          </a:xfrm>
          <a:prstGeom prst="rect">
            <a:avLst/>
          </a:prstGeom>
          <a:solidFill>
            <a:srgbClr val="1369B2"/>
          </a:solid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多学一招：静态成员和实例成员</a:t>
            </a:r>
          </a:p>
        </p:txBody>
      </p:sp>
      <p:sp>
        <p:nvSpPr>
          <p:cNvPr id="11" name="矩形 10">
            <a:extLst>
              <a:ext uri="{FF2B5EF4-FFF2-40B4-BE49-F238E27FC236}">
                <a16:creationId xmlns:a16="http://schemas.microsoft.com/office/drawing/2014/main" id="{34DB6F21-6781-41DA-87FE-0B6688E808D0}"/>
              </a:ext>
            </a:extLst>
          </p:cNvPr>
          <p:cNvSpPr/>
          <p:nvPr/>
        </p:nvSpPr>
        <p:spPr>
          <a:xfrm>
            <a:off x="7103318" y="1262275"/>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a:extLst>
              <a:ext uri="{FF2B5EF4-FFF2-40B4-BE49-F238E27FC236}">
                <a16:creationId xmlns:a16="http://schemas.microsoft.com/office/drawing/2014/main" id="{B97729BF-CB04-49C4-AD3D-1484B863B72B}"/>
              </a:ext>
            </a:extLst>
          </p:cNvPr>
          <p:cNvSpPr/>
          <p:nvPr/>
        </p:nvSpPr>
        <p:spPr>
          <a:xfrm>
            <a:off x="7291047" y="1262275"/>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3" name="图形 17" descr="讲故事">
            <a:extLst>
              <a:ext uri="{FF2B5EF4-FFF2-40B4-BE49-F238E27FC236}">
                <a16:creationId xmlns:a16="http://schemas.microsoft.com/office/drawing/2014/main" id="{8BB562EA-CB3A-477D-8D7D-57F68FA57FD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2639" y="1045642"/>
            <a:ext cx="936104" cy="936104"/>
          </a:xfrm>
          <a:prstGeom prst="rect">
            <a:avLst/>
          </a:prstGeom>
        </p:spPr>
      </p:pic>
      <p:sp>
        <p:nvSpPr>
          <p:cNvPr id="1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01335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AB13F4B9-C4A3-4163-9384-AECFF762958A}"/>
              </a:ext>
            </a:extLst>
          </p:cNvPr>
          <p:cNvSpPr txBox="1"/>
          <p:nvPr/>
        </p:nvSpPr>
        <p:spPr>
          <a:xfrm>
            <a:off x="1846734" y="1557586"/>
            <a:ext cx="8208912" cy="4985980"/>
          </a:xfrm>
          <a:prstGeom prst="rect">
            <a:avLst/>
          </a:prstGeom>
          <a:solidFill>
            <a:srgbClr val="F2F2F2"/>
          </a:solidFill>
        </p:spPr>
        <p:txBody>
          <a:bodyPr wrap="square" rtlCol="0">
            <a:spAutoFit/>
          </a:bodyPr>
          <a:lstStyle/>
          <a:p>
            <a:pPr lvl="1">
              <a:lnSpc>
                <a:spcPct val="150000"/>
              </a:lnSpc>
            </a:pPr>
            <a:r>
              <a:rPr lang="en-US" altLang="zh-CN" sz="1400" dirty="0" smtClean="0">
                <a:solidFill>
                  <a:srgbClr val="595959"/>
                </a:solidFill>
                <a:latin typeface="微软雅黑" panose="020B0503020204020204" pitchFamily="34" charset="-122"/>
                <a:ea typeface="微软雅黑" panose="020B0503020204020204" pitchFamily="34" charset="-122"/>
                <a:cs typeface="+mn-ea"/>
              </a:rPr>
              <a:t>function </a:t>
            </a:r>
            <a:r>
              <a:rPr lang="en-US" altLang="zh-CN" sz="1400" dirty="0">
                <a:solidFill>
                  <a:srgbClr val="595959"/>
                </a:solidFill>
                <a:latin typeface="微软雅黑" panose="020B0503020204020204" pitchFamily="34" charset="-122"/>
                <a:ea typeface="微软雅黑" panose="020B0503020204020204" pitchFamily="34" charset="-122"/>
                <a:cs typeface="+mn-ea"/>
              </a:rPr>
              <a:t>Person(name</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1400" dirty="0" smtClean="0">
                <a:solidFill>
                  <a:srgbClr val="595959"/>
                </a:solidFill>
                <a:latin typeface="微软雅黑" panose="020B0503020204020204" pitchFamily="34" charset="-122"/>
                <a:ea typeface="微软雅黑" panose="020B0503020204020204" pitchFamily="34" charset="-122"/>
                <a:cs typeface="+mn-ea"/>
              </a:rPr>
              <a:t>  // </a:t>
            </a:r>
            <a:r>
              <a:rPr lang="zh-CN" altLang="zh-CN" sz="1400" dirty="0">
                <a:solidFill>
                  <a:srgbClr val="595959"/>
                </a:solidFill>
                <a:latin typeface="微软雅黑" panose="020B0503020204020204" pitchFamily="34" charset="-122"/>
                <a:ea typeface="微软雅黑" panose="020B0503020204020204" pitchFamily="34" charset="-122"/>
                <a:cs typeface="+mn-ea"/>
              </a:rPr>
              <a:t>添加实例成员</a:t>
            </a:r>
            <a:r>
              <a:rPr lang="zh-CN" altLang="en-US" sz="1400" dirty="0">
                <a:solidFill>
                  <a:srgbClr val="595959"/>
                </a:solidFill>
                <a:latin typeface="微软雅黑" panose="020B0503020204020204" pitchFamily="34" charset="-122"/>
                <a:ea typeface="微软雅黑" panose="020B0503020204020204" pitchFamily="34" charset="-122"/>
                <a:cs typeface="+mn-ea"/>
              </a:rPr>
              <a:t>：</a:t>
            </a:r>
            <a:r>
              <a:rPr lang="en-US" altLang="zh-CN" sz="1400" dirty="0">
                <a:solidFill>
                  <a:srgbClr val="595959"/>
                </a:solidFill>
                <a:latin typeface="微软雅黑" panose="020B0503020204020204" pitchFamily="34" charset="-122"/>
                <a:ea typeface="微软雅黑" panose="020B0503020204020204" pitchFamily="34" charset="-122"/>
                <a:cs typeface="+mn-ea"/>
              </a:rPr>
              <a:t>name</a:t>
            </a:r>
            <a:r>
              <a:rPr lang="zh-CN" altLang="en-US" sz="1400" dirty="0">
                <a:solidFill>
                  <a:srgbClr val="595959"/>
                </a:solidFill>
                <a:latin typeface="微软雅黑" panose="020B0503020204020204" pitchFamily="34" charset="-122"/>
                <a:ea typeface="微软雅黑" panose="020B0503020204020204" pitchFamily="34" charset="-122"/>
                <a:cs typeface="+mn-ea"/>
              </a:rPr>
              <a:t>属性和</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say()</a:t>
            </a:r>
            <a:r>
              <a:rPr lang="zh-CN" altLang="en-US" sz="1400" dirty="0" smtClean="0">
                <a:solidFill>
                  <a:srgbClr val="595959"/>
                </a:solidFill>
                <a:latin typeface="微软雅黑" panose="020B0503020204020204" pitchFamily="34" charset="-122"/>
                <a:ea typeface="微软雅黑" panose="020B0503020204020204" pitchFamily="34" charset="-122"/>
                <a:cs typeface="+mn-ea"/>
              </a:rPr>
              <a:t>方法</a:t>
            </a:r>
            <a:endParaRPr lang="zh-CN" altLang="zh-CN" sz="1400" dirty="0" smtClean="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smtClean="0">
                <a:solidFill>
                  <a:srgbClr val="595959"/>
                </a:solidFill>
                <a:latin typeface="微软雅黑" panose="020B0503020204020204" pitchFamily="34" charset="-122"/>
                <a:ea typeface="微软雅黑" panose="020B0503020204020204" pitchFamily="34" charset="-122"/>
                <a:cs typeface="+mn-ea"/>
              </a:rPr>
              <a:t>  this.name </a:t>
            </a:r>
            <a:r>
              <a:rPr lang="en-US" altLang="zh-CN" sz="1400" dirty="0">
                <a:solidFill>
                  <a:srgbClr val="595959"/>
                </a:solidFill>
                <a:latin typeface="微软雅黑" panose="020B0503020204020204" pitchFamily="34" charset="-122"/>
                <a:ea typeface="微软雅黑" panose="020B0503020204020204" pitchFamily="34" charset="-122"/>
                <a:cs typeface="+mn-ea"/>
              </a:rPr>
              <a:t>= name;</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  </a:t>
            </a:r>
            <a:r>
              <a:rPr lang="en-US" altLang="zh-CN" sz="1400" dirty="0" err="1">
                <a:solidFill>
                  <a:srgbClr val="595959"/>
                </a:solidFill>
                <a:latin typeface="微软雅黑" panose="020B0503020204020204" pitchFamily="34" charset="-122"/>
                <a:ea typeface="微软雅黑" panose="020B0503020204020204" pitchFamily="34" charset="-122"/>
                <a:cs typeface="+mn-ea"/>
              </a:rPr>
              <a:t>this.say</a:t>
            </a:r>
            <a:r>
              <a:rPr lang="en-US" altLang="zh-CN" sz="1400" dirty="0">
                <a:solidFill>
                  <a:srgbClr val="595959"/>
                </a:solidFill>
                <a:latin typeface="微软雅黑" panose="020B0503020204020204" pitchFamily="34" charset="-122"/>
                <a:ea typeface="微软雅黑" panose="020B0503020204020204" pitchFamily="34" charset="-122"/>
                <a:cs typeface="+mn-ea"/>
              </a:rPr>
              <a:t> = function () </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{console.log</a:t>
            </a:r>
            <a:r>
              <a:rPr lang="en-US" altLang="zh-CN" sz="1400" dirty="0">
                <a:solidFill>
                  <a:srgbClr val="595959"/>
                </a:solidFill>
                <a:latin typeface="微软雅黑" panose="020B0503020204020204" pitchFamily="34" charset="-122"/>
                <a:ea typeface="微软雅黑" panose="020B0503020204020204" pitchFamily="34" charset="-122"/>
                <a:cs typeface="+mn-ea"/>
              </a:rPr>
              <a:t>('Hello</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1400" dirty="0">
                <a:solidFill>
                  <a:srgbClr val="595959"/>
                </a:solidFill>
                <a:latin typeface="微软雅黑" panose="020B0503020204020204" pitchFamily="34" charset="-122"/>
                <a:ea typeface="微软雅黑" panose="020B0503020204020204" pitchFamily="34" charset="-122"/>
                <a:cs typeface="+mn-ea"/>
              </a:rPr>
              <a:t>};</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 </a:t>
            </a:r>
            <a:r>
              <a:rPr lang="zh-CN" altLang="zh-CN" sz="1400" dirty="0">
                <a:solidFill>
                  <a:srgbClr val="595959"/>
                </a:solidFill>
                <a:latin typeface="微软雅黑" panose="020B0503020204020204" pitchFamily="34" charset="-122"/>
                <a:ea typeface="微软雅黑" panose="020B0503020204020204" pitchFamily="34" charset="-122"/>
                <a:cs typeface="+mn-ea"/>
              </a:rPr>
              <a:t>添加静态</a:t>
            </a:r>
            <a:r>
              <a:rPr lang="zh-CN" altLang="zh-CN" sz="1400" dirty="0" smtClean="0">
                <a:solidFill>
                  <a:srgbClr val="595959"/>
                </a:solidFill>
                <a:latin typeface="微软雅黑" panose="020B0503020204020204" pitchFamily="34" charset="-122"/>
                <a:ea typeface="微软雅黑" panose="020B0503020204020204" pitchFamily="34" charset="-122"/>
                <a:cs typeface="+mn-ea"/>
              </a:rPr>
              <a:t>成员</a:t>
            </a:r>
            <a:r>
              <a:rPr lang="zh-CN" altLang="en-US" sz="1400" dirty="0" smtClean="0">
                <a:solidFill>
                  <a:srgbClr val="595959"/>
                </a:solidFill>
                <a:latin typeface="微软雅黑" panose="020B0503020204020204" pitchFamily="34" charset="-122"/>
                <a:ea typeface="微软雅黑" panose="020B0503020204020204" pitchFamily="34" charset="-122"/>
                <a:cs typeface="+mn-ea"/>
              </a:rPr>
              <a:t>：</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class</a:t>
            </a:r>
            <a:r>
              <a:rPr lang="zh-CN" altLang="en-US" sz="1400" dirty="0" smtClean="0">
                <a:solidFill>
                  <a:srgbClr val="595959"/>
                </a:solidFill>
                <a:latin typeface="微软雅黑" panose="020B0503020204020204" pitchFamily="34" charset="-122"/>
                <a:ea typeface="微软雅黑" panose="020B0503020204020204" pitchFamily="34" charset="-122"/>
                <a:cs typeface="+mn-ea"/>
              </a:rPr>
              <a:t>属性和</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run()</a:t>
            </a:r>
            <a:r>
              <a:rPr lang="zh-CN" altLang="en-US" sz="1400" dirty="0" smtClean="0">
                <a:solidFill>
                  <a:srgbClr val="595959"/>
                </a:solidFill>
                <a:latin typeface="微软雅黑" panose="020B0503020204020204" pitchFamily="34" charset="-122"/>
                <a:ea typeface="微软雅黑" panose="020B0503020204020204" pitchFamily="34" charset="-122"/>
                <a:cs typeface="+mn-ea"/>
              </a:rPr>
              <a:t>方法</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err="1">
                <a:solidFill>
                  <a:srgbClr val="595959"/>
                </a:solidFill>
                <a:latin typeface="微软雅黑" panose="020B0503020204020204" pitchFamily="34" charset="-122"/>
                <a:ea typeface="微软雅黑" panose="020B0503020204020204" pitchFamily="34" charset="-122"/>
                <a:cs typeface="+mn-ea"/>
              </a:rPr>
              <a:t>Person.class</a:t>
            </a:r>
            <a:r>
              <a:rPr lang="en-US" altLang="zh-CN" sz="1400" dirty="0">
                <a:solidFill>
                  <a:srgbClr val="595959"/>
                </a:solidFill>
                <a:latin typeface="微软雅黑" panose="020B0503020204020204" pitchFamily="34" charset="-122"/>
                <a:ea typeface="微软雅黑" panose="020B0503020204020204" pitchFamily="34" charset="-122"/>
                <a:cs typeface="+mn-ea"/>
              </a:rPr>
              <a:t> = '102</a:t>
            </a:r>
            <a:r>
              <a:rPr lang="zh-CN" altLang="zh-CN" sz="1400" dirty="0">
                <a:solidFill>
                  <a:srgbClr val="595959"/>
                </a:solidFill>
                <a:latin typeface="微软雅黑" panose="020B0503020204020204" pitchFamily="34" charset="-122"/>
                <a:ea typeface="微软雅黑" panose="020B0503020204020204" pitchFamily="34" charset="-122"/>
                <a:cs typeface="+mn-ea"/>
              </a:rPr>
              <a:t>班</a:t>
            </a:r>
            <a:r>
              <a:rPr lang="en-US" altLang="zh-CN" sz="1400" dirty="0">
                <a:solidFill>
                  <a:srgbClr val="595959"/>
                </a:solidFill>
                <a:latin typeface="微软雅黑" panose="020B0503020204020204" pitchFamily="34" charset="-122"/>
                <a:ea typeface="微软雅黑" panose="020B0503020204020204" pitchFamily="34" charset="-122"/>
                <a:cs typeface="+mn-ea"/>
              </a:rPr>
              <a:t>';</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err="1">
                <a:solidFill>
                  <a:srgbClr val="595959"/>
                </a:solidFill>
                <a:latin typeface="微软雅黑" panose="020B0503020204020204" pitchFamily="34" charset="-122"/>
                <a:ea typeface="微软雅黑" panose="020B0503020204020204" pitchFamily="34" charset="-122"/>
                <a:cs typeface="+mn-ea"/>
              </a:rPr>
              <a:t>Person.run</a:t>
            </a:r>
            <a:r>
              <a:rPr lang="en-US" altLang="zh-CN" sz="1400" dirty="0">
                <a:solidFill>
                  <a:srgbClr val="595959"/>
                </a:solidFill>
                <a:latin typeface="微软雅黑" panose="020B0503020204020204" pitchFamily="34" charset="-122"/>
                <a:ea typeface="微软雅黑" panose="020B0503020204020204" pitchFamily="34" charset="-122"/>
                <a:cs typeface="+mn-ea"/>
              </a:rPr>
              <a:t> = function () </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{console.log</a:t>
            </a:r>
            <a:r>
              <a:rPr lang="en-US" altLang="zh-CN" sz="1400" dirty="0">
                <a:solidFill>
                  <a:srgbClr val="595959"/>
                </a:solidFill>
                <a:latin typeface="微软雅黑" panose="020B0503020204020204" pitchFamily="34" charset="-122"/>
                <a:ea typeface="微软雅黑" panose="020B0503020204020204" pitchFamily="34" charset="-122"/>
                <a:cs typeface="+mn-ea"/>
              </a:rPr>
              <a:t>('run</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a:t>
            </a:r>
            <a:endParaRPr lang="zh-CN" altLang="zh-CN" sz="1400" dirty="0" smtClean="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400" dirty="0">
                <a:solidFill>
                  <a:srgbClr val="595959"/>
                </a:solidFill>
                <a:latin typeface="微软雅黑" panose="020B0503020204020204" pitchFamily="34" charset="-122"/>
                <a:ea typeface="微软雅黑" panose="020B0503020204020204" pitchFamily="34" charset="-122"/>
                <a:cs typeface="+mn-ea"/>
              </a:rPr>
              <a:t>使用静态成员</a:t>
            </a: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console.log(</a:t>
            </a:r>
            <a:r>
              <a:rPr lang="en-US" altLang="zh-CN" sz="1400" dirty="0" err="1">
                <a:solidFill>
                  <a:srgbClr val="595959"/>
                </a:solidFill>
                <a:latin typeface="微软雅黑" panose="020B0503020204020204" pitchFamily="34" charset="-122"/>
                <a:ea typeface="微软雅黑" panose="020B0503020204020204" pitchFamily="34" charset="-122"/>
                <a:cs typeface="+mn-ea"/>
              </a:rPr>
              <a:t>Person.class</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		// </a:t>
            </a:r>
            <a:r>
              <a:rPr lang="zh-CN" altLang="zh-CN" sz="14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400" dirty="0">
                <a:solidFill>
                  <a:srgbClr val="595959"/>
                </a:solidFill>
                <a:latin typeface="微软雅黑" panose="020B0503020204020204" pitchFamily="34" charset="-122"/>
                <a:ea typeface="微软雅黑" panose="020B0503020204020204" pitchFamily="34" charset="-122"/>
                <a:cs typeface="+mn-ea"/>
              </a:rPr>
              <a:t>102</a:t>
            </a:r>
            <a:r>
              <a:rPr lang="zh-CN" altLang="zh-CN" sz="1400" dirty="0">
                <a:solidFill>
                  <a:srgbClr val="595959"/>
                </a:solidFill>
                <a:latin typeface="微软雅黑" panose="020B0503020204020204" pitchFamily="34" charset="-122"/>
                <a:ea typeface="微软雅黑" panose="020B0503020204020204" pitchFamily="34" charset="-122"/>
                <a:cs typeface="+mn-ea"/>
              </a:rPr>
              <a:t>班</a:t>
            </a:r>
          </a:p>
          <a:p>
            <a:pPr lvl="1">
              <a:lnSpc>
                <a:spcPct val="150000"/>
              </a:lnSpc>
            </a:pPr>
            <a:r>
              <a:rPr lang="en-US" altLang="zh-CN" sz="1400" dirty="0" err="1">
                <a:solidFill>
                  <a:srgbClr val="595959"/>
                </a:solidFill>
                <a:latin typeface="微软雅黑" panose="020B0503020204020204" pitchFamily="34" charset="-122"/>
                <a:ea typeface="微软雅黑" panose="020B0503020204020204" pitchFamily="34" charset="-122"/>
                <a:cs typeface="+mn-ea"/>
              </a:rPr>
              <a:t>Person.run</a:t>
            </a:r>
            <a:r>
              <a:rPr lang="en-US" altLang="zh-CN" sz="1400" dirty="0">
                <a:solidFill>
                  <a:srgbClr val="595959"/>
                </a:solidFill>
                <a:latin typeface="微软雅黑" panose="020B0503020204020204" pitchFamily="34" charset="-122"/>
                <a:ea typeface="微软雅黑" panose="020B0503020204020204" pitchFamily="34" charset="-122"/>
                <a:cs typeface="+mn-ea"/>
              </a:rPr>
              <a:t>();			</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4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400" dirty="0">
                <a:solidFill>
                  <a:srgbClr val="595959"/>
                </a:solidFill>
                <a:latin typeface="微软雅黑" panose="020B0503020204020204" pitchFamily="34" charset="-122"/>
                <a:ea typeface="微软雅黑" panose="020B0503020204020204" pitchFamily="34" charset="-122"/>
                <a:cs typeface="+mn-ea"/>
              </a:rPr>
              <a:t>run</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 </a:t>
            </a:r>
            <a:r>
              <a:rPr lang="zh-CN" altLang="zh-CN" sz="1400" dirty="0">
                <a:solidFill>
                  <a:srgbClr val="595959"/>
                </a:solidFill>
                <a:latin typeface="微软雅黑" panose="020B0503020204020204" pitchFamily="34" charset="-122"/>
                <a:ea typeface="微软雅黑" panose="020B0503020204020204" pitchFamily="34" charset="-122"/>
                <a:cs typeface="+mn-ea"/>
              </a:rPr>
              <a:t>使用实例成员</a:t>
            </a:r>
          </a:p>
          <a:p>
            <a:pPr lvl="1">
              <a:lnSpc>
                <a:spcPct val="150000"/>
              </a:lnSpc>
            </a:pPr>
            <a:r>
              <a:rPr lang="en-US" altLang="zh-CN" sz="1400" dirty="0" err="1">
                <a:solidFill>
                  <a:srgbClr val="595959"/>
                </a:solidFill>
                <a:latin typeface="微软雅黑" panose="020B0503020204020204" pitchFamily="34" charset="-122"/>
                <a:ea typeface="微软雅黑" panose="020B0503020204020204" pitchFamily="34" charset="-122"/>
                <a:cs typeface="+mn-ea"/>
              </a:rPr>
              <a:t>var</a:t>
            </a:r>
            <a:r>
              <a:rPr lang="en-US" altLang="zh-CN" sz="1400" dirty="0">
                <a:solidFill>
                  <a:srgbClr val="595959"/>
                </a:solidFill>
                <a:latin typeface="微软雅黑" panose="020B0503020204020204" pitchFamily="34" charset="-122"/>
                <a:ea typeface="微软雅黑" panose="020B0503020204020204" pitchFamily="34" charset="-122"/>
                <a:cs typeface="+mn-ea"/>
              </a:rPr>
              <a:t> p1 = new Person('</a:t>
            </a:r>
            <a:r>
              <a:rPr lang="zh-CN" altLang="zh-CN" sz="1400" dirty="0">
                <a:solidFill>
                  <a:srgbClr val="595959"/>
                </a:solidFill>
                <a:latin typeface="微软雅黑" panose="020B0503020204020204" pitchFamily="34" charset="-122"/>
                <a:ea typeface="微软雅黑" panose="020B0503020204020204" pitchFamily="34" charset="-122"/>
                <a:cs typeface="+mn-ea"/>
              </a:rPr>
              <a:t>小明</a:t>
            </a:r>
            <a:r>
              <a:rPr lang="en-US" altLang="zh-CN" sz="1400" dirty="0">
                <a:solidFill>
                  <a:srgbClr val="595959"/>
                </a:solidFill>
                <a:latin typeface="微软雅黑" panose="020B0503020204020204" pitchFamily="34" charset="-122"/>
                <a:ea typeface="微软雅黑" panose="020B0503020204020204" pitchFamily="34" charset="-122"/>
                <a:cs typeface="+mn-ea"/>
              </a:rPr>
              <a:t>');</a:t>
            </a:r>
            <a:endParaRPr lang="zh-CN" altLang="zh-CN" sz="14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console.log(p1.name);	</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	// </a:t>
            </a:r>
            <a:r>
              <a:rPr lang="zh-CN" altLang="zh-CN" sz="1400" dirty="0">
                <a:solidFill>
                  <a:srgbClr val="595959"/>
                </a:solidFill>
                <a:latin typeface="微软雅黑" panose="020B0503020204020204" pitchFamily="34" charset="-122"/>
                <a:ea typeface="微软雅黑" panose="020B0503020204020204" pitchFamily="34" charset="-122"/>
                <a:cs typeface="+mn-ea"/>
              </a:rPr>
              <a:t>输出结果：小明</a:t>
            </a:r>
          </a:p>
          <a:p>
            <a:pPr lvl="1">
              <a:lnSpc>
                <a:spcPct val="150000"/>
              </a:lnSpc>
            </a:pPr>
            <a:r>
              <a:rPr lang="en-US" altLang="zh-CN" sz="1400" dirty="0">
                <a:solidFill>
                  <a:srgbClr val="595959"/>
                </a:solidFill>
                <a:latin typeface="微软雅黑" panose="020B0503020204020204" pitchFamily="34" charset="-122"/>
                <a:ea typeface="微软雅黑" panose="020B0503020204020204" pitchFamily="34" charset="-122"/>
                <a:cs typeface="+mn-ea"/>
              </a:rPr>
              <a:t>p1.say();			</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14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400" dirty="0" smtClean="0">
                <a:solidFill>
                  <a:srgbClr val="595959"/>
                </a:solidFill>
                <a:latin typeface="微软雅黑" panose="020B0503020204020204" pitchFamily="34" charset="-122"/>
                <a:ea typeface="微软雅黑" panose="020B0503020204020204" pitchFamily="34" charset="-122"/>
                <a:cs typeface="+mn-ea"/>
              </a:rPr>
              <a:t>Hello</a:t>
            </a:r>
            <a:endParaRPr lang="zh-CN" altLang="en-US" sz="1400" dirty="0">
              <a:solidFill>
                <a:srgbClr val="595959"/>
              </a:solidFill>
              <a:latin typeface="微软雅黑" panose="020B0503020204020204" pitchFamily="34" charset="-122"/>
              <a:ea typeface="微软雅黑" panose="020B0503020204020204" pitchFamily="34" charset="-122"/>
              <a:cs typeface="+mn-ea"/>
            </a:endParaRPr>
          </a:p>
        </p:txBody>
      </p:sp>
      <p:sp>
        <p:nvSpPr>
          <p:cNvPr id="1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利用构造函数创建对象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15">
            <a:extLst>
              <a:ext uri="{FF2B5EF4-FFF2-40B4-BE49-F238E27FC236}">
                <a16:creationId xmlns:a16="http://schemas.microsoft.com/office/drawing/2014/main" id="{24050476-582B-401C-894A-12AF5EAC3665}"/>
              </a:ext>
            </a:extLst>
          </p:cNvPr>
          <p:cNvSpPr txBox="1"/>
          <p:nvPr/>
        </p:nvSpPr>
        <p:spPr>
          <a:xfrm>
            <a:off x="1054646" y="909514"/>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代码演示</a:t>
            </a:r>
            <a:r>
              <a:rPr lang="zh-CN" altLang="en-US" sz="2000" dirty="0">
                <a:solidFill>
                  <a:srgbClr val="1369B3"/>
                </a:solidFill>
                <a:latin typeface="微软雅黑" panose="020B0503020204020204" pitchFamily="34" charset="-122"/>
                <a:ea typeface="微软雅黑" panose="020B0503020204020204" pitchFamily="34" charset="-122"/>
                <a:cs typeface="+mn-ea"/>
              </a:rPr>
              <a:t>静态成员</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实例成员</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区别</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819009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利用</a:t>
            </a:r>
            <a:r>
              <a:rPr lang="en-US" altLang="zh-CN"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Object</a:t>
            </a:r>
            <a:r>
              <a:rPr lang="en-US" altLang="zh-CN"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，能够利用</a:t>
            </a:r>
            <a:r>
              <a:rPr lang="en-US" altLang="zh-CN"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Object()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完成</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对象的创建</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Object()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653139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80" name="组合 79"/>
          <p:cNvGrpSpPr/>
          <p:nvPr/>
        </p:nvGrpSpPr>
        <p:grpSpPr>
          <a:xfrm>
            <a:off x="1486694" y="2891618"/>
            <a:ext cx="9721080" cy="688075"/>
            <a:chOff x="978872" y="1800500"/>
            <a:chExt cx="5471124" cy="515937"/>
          </a:xfrm>
        </p:grpSpPr>
        <p:sp>
          <p:nvSpPr>
            <p:cNvPr id="81" name="Pentagon 3"/>
            <p:cNvSpPr/>
            <p:nvPr/>
          </p:nvSpPr>
          <p:spPr bwMode="auto">
            <a:xfrm>
              <a:off x="978872" y="1800500"/>
              <a:ext cx="5471124" cy="51593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r>
                <a:rPr lang="zh-CN" altLang="en-US" sz="2000"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的创建</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构造函数</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创建</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2" name="MH_Others_1"/>
            <p:cNvSpPr/>
            <p:nvPr/>
          </p:nvSpPr>
          <p:spPr bwMode="auto">
            <a:xfrm>
              <a:off x="985222" y="1800500"/>
              <a:ext cx="82550" cy="515937"/>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3" name="组合 82"/>
          <p:cNvGrpSpPr/>
          <p:nvPr/>
        </p:nvGrpSpPr>
        <p:grpSpPr>
          <a:xfrm>
            <a:off x="1483135" y="3861841"/>
            <a:ext cx="9709797" cy="685961"/>
            <a:chOff x="978872" y="2570436"/>
            <a:chExt cx="5437064" cy="514351"/>
          </a:xfrm>
        </p:grpSpPr>
        <p:sp>
          <p:nvSpPr>
            <p:cNvPr id="84" name="Pentagon 5"/>
            <p:cNvSpPr/>
            <p:nvPr/>
          </p:nvSpPr>
          <p:spPr bwMode="auto">
            <a:xfrm>
              <a:off x="978872" y="2570436"/>
              <a:ext cx="5437064" cy="51435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对象的使用</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对象的常用方法处理日期和时间</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5" name="MH_Others_1"/>
            <p:cNvSpPr/>
            <p:nvPr/>
          </p:nvSpPr>
          <p:spPr bwMode="auto">
            <a:xfrm>
              <a:off x="985222" y="2570437"/>
              <a:ext cx="82550" cy="514350"/>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86" name="组合 85"/>
          <p:cNvGrpSpPr/>
          <p:nvPr/>
        </p:nvGrpSpPr>
        <p:grpSpPr>
          <a:xfrm>
            <a:off x="1477223" y="4829949"/>
            <a:ext cx="9698457" cy="688077"/>
            <a:chOff x="978872" y="3338787"/>
            <a:chExt cx="5437064" cy="515938"/>
          </a:xfrm>
        </p:grpSpPr>
        <p:sp>
          <p:nvSpPr>
            <p:cNvPr id="87"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Array</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对象的使用</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Array</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对象的常用方法对数组进行操作</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88"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26" name="组合 25">
            <a:extLst>
              <a:ext uri="{FF2B5EF4-FFF2-40B4-BE49-F238E27FC236}">
                <a16:creationId xmlns:a16="http://schemas.microsoft.com/office/drawing/2014/main" id="{C55B7ECE-9BF9-4306-B06D-44E3051C7EF5}"/>
              </a:ext>
            </a:extLst>
          </p:cNvPr>
          <p:cNvGrpSpPr/>
          <p:nvPr/>
        </p:nvGrpSpPr>
        <p:grpSpPr>
          <a:xfrm>
            <a:off x="1486694" y="1877621"/>
            <a:ext cx="9698457" cy="688077"/>
            <a:chOff x="978872" y="3338787"/>
            <a:chExt cx="5437064" cy="515938"/>
          </a:xfrm>
        </p:grpSpPr>
        <p:sp>
          <p:nvSpPr>
            <p:cNvPr id="27" name="Pentagon 6">
              <a:extLst>
                <a:ext uri="{FF2B5EF4-FFF2-40B4-BE49-F238E27FC236}">
                  <a16:creationId xmlns:a16="http://schemas.microsoft.com/office/drawing/2014/main" id="{ADA22A8C-8DFB-42FF-8563-7E9702ECEAE7}"/>
                </a:ext>
              </a:extLst>
            </p:cNvPr>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Math</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对象的使用</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使用</a:t>
              </a:r>
              <a:r>
                <a:rPr lang="en-US" altLang="zh-CN"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Math</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对象的常用方法</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和属性</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实现数学运算</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8" name="MH_Others_1">
              <a:extLst>
                <a:ext uri="{FF2B5EF4-FFF2-40B4-BE49-F238E27FC236}">
                  <a16:creationId xmlns:a16="http://schemas.microsoft.com/office/drawing/2014/main" id="{75984091-CA7D-486E-9BDD-4ADCCDD4BD5C}"/>
                </a:ext>
              </a:extLst>
            </p:cNvPr>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390562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24050476-582B-401C-894A-12AF5EAC3665}"/>
              </a:ext>
            </a:extLst>
          </p:cNvPr>
          <p:cNvSpPr txBox="1"/>
          <p:nvPr/>
        </p:nvSpPr>
        <p:spPr>
          <a:xfrm>
            <a:off x="1054646" y="1037797"/>
            <a:ext cx="10657184" cy="1131079"/>
          </a:xfrm>
          <a:prstGeom prst="rect">
            <a:avLst/>
          </a:prstGeom>
          <a:noFill/>
        </p:spPr>
        <p:txBody>
          <a:bodyPr wrap="square">
            <a:spAutoFit/>
          </a:bodyPr>
          <a:lstStyle/>
          <a:p>
            <a:pPr>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Object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是对象</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构造</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函数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，它可以用来</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创建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对象。</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a:solidFill>
                  <a:srgbClr val="1369B3"/>
                </a:solidFill>
                <a:latin typeface="微软雅黑" panose="020B0503020204020204" pitchFamily="34" charset="-122"/>
                <a:ea typeface="微软雅黑" panose="020B0503020204020204" pitchFamily="34" charset="-122"/>
                <a:cs typeface="+mn-ea"/>
              </a:rPr>
              <a:t>Object()</a:t>
            </a:r>
            <a:r>
              <a:rPr lang="zh-CN" altLang="en-US" sz="2000" dirty="0">
                <a:solidFill>
                  <a:srgbClr val="1369B3"/>
                </a:solidFill>
                <a:latin typeface="微软雅黑" panose="020B0503020204020204" pitchFamily="34" charset="-122"/>
                <a:ea typeface="微软雅黑" panose="020B0503020204020204" pitchFamily="34" charset="-122"/>
                <a:cs typeface="+mn-ea"/>
              </a:rPr>
              <a:t>构造函数</a:t>
            </a:r>
            <a:r>
              <a:rPr lang="zh-CN" altLang="en-US" sz="2000" dirty="0">
                <a:solidFill>
                  <a:srgbClr val="595959"/>
                </a:solidFill>
                <a:latin typeface="微软雅黑" panose="020B0503020204020204" pitchFamily="34" charset="-122"/>
                <a:ea typeface="微软雅黑" panose="020B0503020204020204" pitchFamily="34" charset="-122"/>
                <a:cs typeface="+mn-ea"/>
              </a:rPr>
              <a:t>创建</a:t>
            </a:r>
            <a:r>
              <a:rPr lang="en-US" altLang="zh-CN" sz="2000" dirty="0" err="1">
                <a:solidFill>
                  <a:srgbClr val="1369B3"/>
                </a:solidFill>
                <a:latin typeface="微软雅黑" panose="020B0503020204020204" pitchFamily="34" charset="-122"/>
                <a:ea typeface="微软雅黑" panose="020B0503020204020204" pitchFamily="34" charset="-122"/>
                <a:cs typeface="+mn-ea"/>
              </a:rPr>
              <a:t>obj</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，其语法格式如下 。</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AB13F4B9-C4A3-4163-9384-AECFF762958A}"/>
              </a:ext>
            </a:extLst>
          </p:cNvPr>
          <p:cNvSpPr txBox="1"/>
          <p:nvPr/>
        </p:nvSpPr>
        <p:spPr>
          <a:xfrm>
            <a:off x="1156775" y="2433592"/>
            <a:ext cx="8970879" cy="2862322"/>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new Object();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创建了一个空对象</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obj.name = '</a:t>
            </a:r>
            <a:r>
              <a:rPr lang="zh-CN" altLang="en-US" sz="2000" dirty="0">
                <a:solidFill>
                  <a:srgbClr val="595959"/>
                </a:solidFill>
                <a:latin typeface="微软雅黑" panose="020B0503020204020204" pitchFamily="34" charset="-122"/>
                <a:ea typeface="微软雅黑" panose="020B0503020204020204" pitchFamily="34" charset="-122"/>
                <a:cs typeface="+mn-ea"/>
              </a:rPr>
              <a:t>小明</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创建对象后，为对象添加属性</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obj.age</a:t>
            </a:r>
            <a:r>
              <a:rPr lang="en-US" altLang="zh-CN" sz="2000" dirty="0">
                <a:solidFill>
                  <a:srgbClr val="595959"/>
                </a:solidFill>
                <a:latin typeface="微软雅黑" panose="020B0503020204020204" pitchFamily="34" charset="-122"/>
                <a:ea typeface="微软雅黑" panose="020B0503020204020204" pitchFamily="34" charset="-122"/>
                <a:cs typeface="+mn-ea"/>
              </a:rPr>
              <a:t> = 18;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创建对象后，为对象添加属性</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obj.sayHello</a:t>
            </a:r>
            <a:r>
              <a:rPr lang="en-US" altLang="zh-CN" sz="2000" dirty="0">
                <a:solidFill>
                  <a:srgbClr val="595959"/>
                </a:solidFill>
                <a:latin typeface="微软雅黑" panose="020B0503020204020204" pitchFamily="34" charset="-122"/>
                <a:ea typeface="微软雅黑" panose="020B0503020204020204" pitchFamily="34" charset="-122"/>
                <a:cs typeface="+mn-ea"/>
              </a:rPr>
              <a:t> = function ()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创建对象后，为对象添加方法</a:t>
            </a:r>
          </a:p>
          <a:p>
            <a:pPr lvl="1">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console.log('Hello');</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p:txBody>
      </p:sp>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5.2.3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利用</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Object()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创建对象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36024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对象的遍历</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5</a:t>
            </a:r>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.3</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22014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16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对象的遍历</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，能够遍历对象的</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属性</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和</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方法</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对象的遍历</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901561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5.3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对象的遍历</a:t>
            </a:r>
          </a:p>
        </p:txBody>
      </p:sp>
      <p:sp>
        <p:nvSpPr>
          <p:cNvPr id="12" name="文本框 11">
            <a:extLst>
              <a:ext uri="{FF2B5EF4-FFF2-40B4-BE49-F238E27FC236}">
                <a16:creationId xmlns:a16="http://schemas.microsoft.com/office/drawing/2014/main" id="{AB13F4B9-C4A3-4163-9384-AECFF762958A}"/>
              </a:ext>
            </a:extLst>
          </p:cNvPr>
          <p:cNvSpPr txBox="1"/>
          <p:nvPr/>
        </p:nvSpPr>
        <p:spPr>
          <a:xfrm>
            <a:off x="2782838" y="3861842"/>
            <a:ext cx="5040560" cy="1477328"/>
          </a:xfrm>
          <a:prstGeom prst="rect">
            <a:avLst/>
          </a:prstGeom>
          <a:solidFill>
            <a:srgbClr val="F2F2F2"/>
          </a:solidFill>
        </p:spPr>
        <p:txBody>
          <a:bodyPr wrap="square" rtlCol="0">
            <a:spAutoFit/>
          </a:bodyPr>
          <a:lstStyle/>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for </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zh-CN" sz="2000" dirty="0" smtClean="0">
                <a:solidFill>
                  <a:srgbClr val="595959"/>
                </a:solidFill>
                <a:latin typeface="微软雅黑" panose="020B0503020204020204" pitchFamily="34" charset="-122"/>
                <a:ea typeface="微软雅黑" panose="020B0503020204020204" pitchFamily="34" charset="-122"/>
                <a:cs typeface="+mn-ea"/>
              </a:rPr>
              <a:t>变量</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in </a:t>
            </a:r>
            <a:r>
              <a:rPr lang="zh-CN" altLang="zh-CN" sz="2000" dirty="0">
                <a:solidFill>
                  <a:srgbClr val="595959"/>
                </a:solidFill>
                <a:latin typeface="微软雅黑" panose="020B0503020204020204" pitchFamily="34" charset="-122"/>
                <a:ea typeface="微软雅黑" panose="020B0503020204020204" pitchFamily="34" charset="-122"/>
                <a:cs typeface="+mn-ea"/>
              </a:rPr>
              <a:t>对象</a:t>
            </a:r>
            <a:r>
              <a:rPr lang="en-US" altLang="zh-CN" sz="2000" dirty="0">
                <a:solidFill>
                  <a:srgbClr val="595959"/>
                </a:solidFill>
                <a:latin typeface="微软雅黑" panose="020B0503020204020204" pitchFamily="34" charset="-122"/>
                <a:ea typeface="微软雅黑" panose="020B0503020204020204" pitchFamily="34" charset="-122"/>
                <a:cs typeface="+mn-ea"/>
              </a:rPr>
              <a:t>) {</a:t>
            </a:r>
            <a:endParaRPr lang="zh-CN"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zh-CN" sz="2000" dirty="0">
                <a:solidFill>
                  <a:srgbClr val="595959"/>
                </a:solidFill>
                <a:latin typeface="微软雅黑" panose="020B0503020204020204" pitchFamily="34" charset="-122"/>
                <a:ea typeface="微软雅黑" panose="020B0503020204020204" pitchFamily="34" charset="-122"/>
                <a:cs typeface="+mn-ea"/>
              </a:rPr>
              <a:t>具体操作</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017165D8-265A-4BEA-95DA-73DBCD31FA9D}"/>
              </a:ext>
            </a:extLst>
          </p:cNvPr>
          <p:cNvSpPr txBox="1"/>
          <p:nvPr/>
        </p:nvSpPr>
        <p:spPr>
          <a:xfrm>
            <a:off x="982638" y="981522"/>
            <a:ext cx="10585176" cy="1708160"/>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在开发中，有时需要</a:t>
            </a:r>
            <a:r>
              <a:rPr lang="zh-CN" altLang="en-US" sz="2000" dirty="0">
                <a:solidFill>
                  <a:srgbClr val="1369B3"/>
                </a:solidFill>
                <a:latin typeface="微软雅黑" panose="020B0503020204020204" pitchFamily="34" charset="-122"/>
                <a:ea typeface="微软雅黑" panose="020B0503020204020204" pitchFamily="34" charset="-122"/>
                <a:cs typeface="+mn-ea"/>
              </a:rPr>
              <a:t>查询</a:t>
            </a:r>
            <a:r>
              <a:rPr lang="zh-CN" altLang="en-US" sz="2000" dirty="0">
                <a:solidFill>
                  <a:srgbClr val="595959"/>
                </a:solidFill>
                <a:latin typeface="微软雅黑" panose="020B0503020204020204" pitchFamily="34" charset="-122"/>
                <a:ea typeface="微软雅黑" panose="020B0503020204020204" pitchFamily="34" charset="-122"/>
                <a:cs typeface="+mn-ea"/>
              </a:rPr>
              <a:t>一个对象拥有哪些</a:t>
            </a:r>
            <a:r>
              <a:rPr lang="zh-CN" altLang="en-US" sz="2000" dirty="0">
                <a:solidFill>
                  <a:srgbClr val="1369B3"/>
                </a:solidFill>
                <a:latin typeface="微软雅黑" panose="020B0503020204020204" pitchFamily="34" charset="-122"/>
                <a:ea typeface="微软雅黑" panose="020B0503020204020204" pitchFamily="34" charset="-122"/>
                <a:cs typeface="+mn-ea"/>
              </a:rPr>
              <a:t>属性</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，这时就需要进行对象的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遍历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1369B3"/>
                </a:solidFill>
                <a:latin typeface="微软雅黑" panose="020B0503020204020204" pitchFamily="34" charset="-122"/>
                <a:ea typeface="微软雅黑" panose="020B0503020204020204" pitchFamily="34" charset="-122"/>
                <a:cs typeface="+mn-ea"/>
              </a:rPr>
              <a:t>的遍历</a:t>
            </a:r>
            <a:r>
              <a:rPr lang="zh-CN" altLang="en-US" sz="2000" dirty="0">
                <a:solidFill>
                  <a:srgbClr val="595959"/>
                </a:solidFill>
                <a:latin typeface="微软雅黑" panose="020B0503020204020204" pitchFamily="34" charset="-122"/>
                <a:ea typeface="微软雅黑" panose="020B0503020204020204" pitchFamily="34" charset="-122"/>
                <a:cs typeface="+mn-ea"/>
              </a:rPr>
              <a:t>是指遍历对象中所有的成员</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a:solidFill>
                  <a:srgbClr val="1369B3"/>
                </a:solidFill>
                <a:latin typeface="微软雅黑" panose="020B0503020204020204" pitchFamily="34" charset="-122"/>
                <a:ea typeface="微软雅黑" panose="020B0503020204020204" pitchFamily="34" charset="-122"/>
                <a:cs typeface="+mn-ea"/>
              </a:rPr>
              <a:t>for…in</a:t>
            </a:r>
            <a:r>
              <a:rPr lang="zh-CN" altLang="en-US" sz="2000" dirty="0">
                <a:solidFill>
                  <a:srgbClr val="595959"/>
                </a:solidFill>
                <a:latin typeface="微软雅黑" panose="020B0503020204020204" pitchFamily="34" charset="-122"/>
                <a:ea typeface="微软雅黑" panose="020B0503020204020204" pitchFamily="34" charset="-122"/>
                <a:cs typeface="+mn-ea"/>
              </a:rPr>
              <a:t>语法可以进行对象的遍历，其语法格式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9" name="文本框 8">
            <a:extLst>
              <a:ext uri="{FF2B5EF4-FFF2-40B4-BE49-F238E27FC236}">
                <a16:creationId xmlns:a16="http://schemas.microsoft.com/office/drawing/2014/main" id="{6F50A5FC-EF7B-42D2-86B4-B769A325ACB0}"/>
              </a:ext>
            </a:extLst>
          </p:cNvPr>
          <p:cNvSpPr txBox="1"/>
          <p:nvPr/>
        </p:nvSpPr>
        <p:spPr>
          <a:xfrm>
            <a:off x="3466914" y="2925738"/>
            <a:ext cx="2448272"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对象中的成员名</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0" name="直接箭头连接符 9">
            <a:extLst>
              <a:ext uri="{FF2B5EF4-FFF2-40B4-BE49-F238E27FC236}">
                <a16:creationId xmlns:a16="http://schemas.microsoft.com/office/drawing/2014/main" id="{7DE94597-22E2-4183-8463-30D96F359808}"/>
              </a:ext>
            </a:extLst>
          </p:cNvPr>
          <p:cNvCxnSpPr/>
          <p:nvPr/>
        </p:nvCxnSpPr>
        <p:spPr>
          <a:xfrm flipH="1" flipV="1">
            <a:off x="4655046" y="3501802"/>
            <a:ext cx="1" cy="480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3099024F-B6C2-409B-A575-3CBDF153F084}"/>
              </a:ext>
            </a:extLst>
          </p:cNvPr>
          <p:cNvSpPr/>
          <p:nvPr/>
        </p:nvSpPr>
        <p:spPr>
          <a:xfrm>
            <a:off x="4403018" y="3972070"/>
            <a:ext cx="504056" cy="3016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6F50A5FC-EF7B-42D2-86B4-B769A325ACB0}"/>
              </a:ext>
            </a:extLst>
          </p:cNvPr>
          <p:cNvSpPr txBox="1"/>
          <p:nvPr/>
        </p:nvSpPr>
        <p:spPr>
          <a:xfrm>
            <a:off x="4400946" y="5540092"/>
            <a:ext cx="2774380" cy="553998"/>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需要进行遍历的对象</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5" name="直接箭头连接符 14">
            <a:extLst>
              <a:ext uri="{FF2B5EF4-FFF2-40B4-BE49-F238E27FC236}">
                <a16:creationId xmlns:a16="http://schemas.microsoft.com/office/drawing/2014/main" id="{7DE94597-22E2-4183-8463-30D96F359808}"/>
              </a:ext>
            </a:extLst>
          </p:cNvPr>
          <p:cNvCxnSpPr/>
          <p:nvPr/>
        </p:nvCxnSpPr>
        <p:spPr>
          <a:xfrm>
            <a:off x="5591150" y="4283720"/>
            <a:ext cx="0" cy="13063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3099024F-B6C2-409B-A575-3CBDF153F084}"/>
              </a:ext>
            </a:extLst>
          </p:cNvPr>
          <p:cNvSpPr/>
          <p:nvPr/>
        </p:nvSpPr>
        <p:spPr>
          <a:xfrm>
            <a:off x="5285115" y="3982068"/>
            <a:ext cx="504056" cy="30165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6290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5.3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对象的遍历</a:t>
            </a:r>
          </a:p>
        </p:txBody>
      </p:sp>
      <p:sp>
        <p:nvSpPr>
          <p:cNvPr id="11" name="文本框 10">
            <a:extLst>
              <a:ext uri="{FF2B5EF4-FFF2-40B4-BE49-F238E27FC236}">
                <a16:creationId xmlns:a16="http://schemas.microsoft.com/office/drawing/2014/main" id="{9199F780-8C6D-41DC-98C8-CF419467C4ED}"/>
              </a:ext>
            </a:extLst>
          </p:cNvPr>
          <p:cNvSpPr txBox="1"/>
          <p:nvPr/>
        </p:nvSpPr>
        <p:spPr>
          <a:xfrm>
            <a:off x="982639" y="2405312"/>
            <a:ext cx="10513167" cy="961289"/>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我们可以</a:t>
            </a:r>
            <a:r>
              <a:rPr lang="zh-CN" altLang="en-US" sz="2000" dirty="0">
                <a:solidFill>
                  <a:srgbClr val="595959"/>
                </a:solidFill>
                <a:latin typeface="微软雅黑" panose="020B0503020204020204" pitchFamily="34" charset="-122"/>
                <a:ea typeface="微软雅黑" panose="020B0503020204020204" pitchFamily="34" charset="-122"/>
              </a:rPr>
              <a:t>使用</a:t>
            </a:r>
            <a:r>
              <a:rPr lang="en-US" altLang="zh-CN" sz="2000" dirty="0">
                <a:solidFill>
                  <a:srgbClr val="1369B3"/>
                </a:solidFill>
                <a:latin typeface="微软雅黑" panose="020B0503020204020204" pitchFamily="34" charset="-122"/>
                <a:ea typeface="微软雅黑" panose="020B0503020204020204" pitchFamily="34" charset="-122"/>
              </a:rPr>
              <a:t>in</a:t>
            </a:r>
            <a:r>
              <a:rPr lang="zh-CN" altLang="en-US" sz="2000" dirty="0" smtClean="0">
                <a:solidFill>
                  <a:srgbClr val="595959"/>
                </a:solidFill>
                <a:latin typeface="微软雅黑" panose="020B0503020204020204" pitchFamily="34" charset="-122"/>
                <a:ea typeface="微软雅黑" panose="020B0503020204020204" pitchFamily="34" charset="-122"/>
              </a:rPr>
              <a:t>运算符，判断</a:t>
            </a:r>
            <a:r>
              <a:rPr lang="zh-CN" altLang="en-US" sz="2000" dirty="0">
                <a:solidFill>
                  <a:srgbClr val="595959"/>
                </a:solidFill>
                <a:latin typeface="微软雅黑" panose="020B0503020204020204" pitchFamily="34" charset="-122"/>
                <a:ea typeface="微软雅黑" panose="020B0503020204020204" pitchFamily="34" charset="-122"/>
              </a:rPr>
              <a:t>一个对象中的</a:t>
            </a:r>
            <a:r>
              <a:rPr lang="zh-CN" altLang="en-US" sz="2000" dirty="0">
                <a:solidFill>
                  <a:srgbClr val="1369B3"/>
                </a:solidFill>
                <a:latin typeface="微软雅黑" panose="020B0503020204020204" pitchFamily="34" charset="-122"/>
                <a:ea typeface="微软雅黑" panose="020B0503020204020204" pitchFamily="34" charset="-122"/>
              </a:rPr>
              <a:t>某个成员</a:t>
            </a:r>
            <a:r>
              <a:rPr lang="zh-CN" altLang="en-US" sz="2000" dirty="0">
                <a:solidFill>
                  <a:srgbClr val="595959"/>
                </a:solidFill>
                <a:latin typeface="微软雅黑" panose="020B0503020204020204" pitchFamily="34" charset="-122"/>
                <a:ea typeface="微软雅黑" panose="020B0503020204020204" pitchFamily="34" charset="-122"/>
              </a:rPr>
              <a:t>是否</a:t>
            </a:r>
            <a:r>
              <a:rPr lang="zh-CN" altLang="en-US" sz="2000" dirty="0" smtClean="0">
                <a:solidFill>
                  <a:srgbClr val="595959"/>
                </a:solidFill>
                <a:latin typeface="微软雅黑" panose="020B0503020204020204" pitchFamily="34" charset="-122"/>
                <a:ea typeface="微软雅黑" panose="020B0503020204020204" pitchFamily="34" charset="-122"/>
              </a:rPr>
              <a:t>存在，判断</a:t>
            </a:r>
            <a:r>
              <a:rPr lang="zh-CN" altLang="en-US" sz="2000" dirty="0">
                <a:solidFill>
                  <a:srgbClr val="595959"/>
                </a:solidFill>
                <a:latin typeface="微软雅黑" panose="020B0503020204020204" pitchFamily="34" charset="-122"/>
                <a:ea typeface="微软雅黑" panose="020B0503020204020204" pitchFamily="34" charset="-122"/>
              </a:rPr>
              <a:t>的结果为</a:t>
            </a:r>
            <a:r>
              <a:rPr lang="en-US" altLang="zh-CN" sz="2000" dirty="0" smtClean="0">
                <a:solidFill>
                  <a:srgbClr val="1369B3"/>
                </a:solidFill>
                <a:latin typeface="微软雅黑" panose="020B0503020204020204" pitchFamily="34" charset="-122"/>
                <a:ea typeface="微软雅黑" panose="020B0503020204020204" pitchFamily="34" charset="-122"/>
              </a:rPr>
              <a:t>true</a:t>
            </a:r>
            <a:r>
              <a:rPr lang="zh-CN" altLang="en-US" sz="2000" dirty="0" smtClean="0">
                <a:solidFill>
                  <a:srgbClr val="595959"/>
                </a:solidFill>
                <a:latin typeface="微软雅黑" panose="020B0503020204020204" pitchFamily="34" charset="-122"/>
                <a:ea typeface="微软雅黑" panose="020B0503020204020204" pitchFamily="34" charset="-122"/>
              </a:rPr>
              <a:t>表示</a:t>
            </a:r>
            <a:r>
              <a:rPr lang="zh-CN" altLang="en-US" sz="2000" dirty="0" smtClean="0">
                <a:solidFill>
                  <a:srgbClr val="1369B3"/>
                </a:solidFill>
                <a:latin typeface="微软雅黑" panose="020B0503020204020204" pitchFamily="34" charset="-122"/>
                <a:ea typeface="微软雅黑" panose="020B0503020204020204" pitchFamily="34" charset="-122"/>
              </a:rPr>
              <a:t>存</a:t>
            </a:r>
            <a:r>
              <a:rPr lang="zh-CN" altLang="en-US" sz="2000" dirty="0" smtClean="0">
                <a:solidFill>
                  <a:srgbClr val="595959"/>
                </a:solidFill>
                <a:latin typeface="微软雅黑" panose="020B0503020204020204" pitchFamily="34" charset="-122"/>
                <a:ea typeface="微软雅黑" panose="020B0503020204020204" pitchFamily="34" charset="-122"/>
              </a:rPr>
              <a:t>在，为</a:t>
            </a:r>
            <a:r>
              <a:rPr lang="en-US" altLang="zh-CN" sz="2000" dirty="0" smtClean="0">
                <a:solidFill>
                  <a:srgbClr val="1369B3"/>
                </a:solidFill>
                <a:latin typeface="微软雅黑" panose="020B0503020204020204" pitchFamily="34" charset="-122"/>
                <a:ea typeface="微软雅黑" panose="020B0503020204020204" pitchFamily="34" charset="-122"/>
              </a:rPr>
              <a:t>false</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表示</a:t>
            </a:r>
            <a:r>
              <a:rPr lang="zh-CN" altLang="en-US" sz="2000" dirty="0" smtClean="0">
                <a:solidFill>
                  <a:srgbClr val="1369B3"/>
                </a:solidFill>
                <a:latin typeface="微软雅黑" panose="020B0503020204020204" pitchFamily="34" charset="-122"/>
                <a:ea typeface="微软雅黑" panose="020B0503020204020204" pitchFamily="34" charset="-122"/>
              </a:rPr>
              <a:t>不存在</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099C91DE-0244-4303-A130-E033EDC4BBFE}"/>
              </a:ext>
            </a:extLst>
          </p:cNvPr>
          <p:cNvSpPr/>
          <p:nvPr/>
        </p:nvSpPr>
        <p:spPr>
          <a:xfrm>
            <a:off x="2181898" y="1262275"/>
            <a:ext cx="4201340"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075C55DE-363F-44E9-9672-E9BAE2E7AB53}"/>
              </a:ext>
            </a:extLst>
          </p:cNvPr>
          <p:cNvSpPr txBox="1"/>
          <p:nvPr/>
        </p:nvSpPr>
        <p:spPr>
          <a:xfrm>
            <a:off x="2291859" y="1413570"/>
            <a:ext cx="4091379" cy="400110"/>
          </a:xfrm>
          <a:prstGeom prst="rect">
            <a:avLst/>
          </a:prstGeom>
          <a:solidFill>
            <a:srgbClr val="1369B2"/>
          </a:solid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多学一招：判断对象成员是否存在</a:t>
            </a:r>
          </a:p>
        </p:txBody>
      </p:sp>
      <p:sp>
        <p:nvSpPr>
          <p:cNvPr id="19" name="矩形 18">
            <a:extLst>
              <a:ext uri="{FF2B5EF4-FFF2-40B4-BE49-F238E27FC236}">
                <a16:creationId xmlns:a16="http://schemas.microsoft.com/office/drawing/2014/main" id="{34DB6F21-6781-41DA-87FE-0B6688E808D0}"/>
              </a:ext>
            </a:extLst>
          </p:cNvPr>
          <p:cNvSpPr/>
          <p:nvPr/>
        </p:nvSpPr>
        <p:spPr>
          <a:xfrm>
            <a:off x="6472422" y="1269554"/>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矩形 19">
            <a:extLst>
              <a:ext uri="{FF2B5EF4-FFF2-40B4-BE49-F238E27FC236}">
                <a16:creationId xmlns:a16="http://schemas.microsoft.com/office/drawing/2014/main" id="{B97729BF-CB04-49C4-AD3D-1484B863B72B}"/>
              </a:ext>
            </a:extLst>
          </p:cNvPr>
          <p:cNvSpPr/>
          <p:nvPr/>
        </p:nvSpPr>
        <p:spPr>
          <a:xfrm>
            <a:off x="6660151" y="1269554"/>
            <a:ext cx="83127" cy="670560"/>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1" name="图形 17" descr="讲故事">
            <a:extLst>
              <a:ext uri="{FF2B5EF4-FFF2-40B4-BE49-F238E27FC236}">
                <a16:creationId xmlns:a16="http://schemas.microsoft.com/office/drawing/2014/main" id="{8BB562EA-CB3A-477D-8D7D-57F68FA57FD0}"/>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982639" y="1045642"/>
            <a:ext cx="936104" cy="936104"/>
          </a:xfrm>
          <a:prstGeom prst="rect">
            <a:avLst/>
          </a:prstGeom>
        </p:spPr>
      </p:pic>
      <p:sp>
        <p:nvSpPr>
          <p:cNvPr id="22" name="文本框 21">
            <a:extLst>
              <a:ext uri="{FF2B5EF4-FFF2-40B4-BE49-F238E27FC236}">
                <a16:creationId xmlns:a16="http://schemas.microsoft.com/office/drawing/2014/main" id="{AB13F4B9-C4A3-4163-9384-AECFF762958A}"/>
              </a:ext>
            </a:extLst>
          </p:cNvPr>
          <p:cNvSpPr txBox="1"/>
          <p:nvPr/>
        </p:nvSpPr>
        <p:spPr>
          <a:xfrm>
            <a:off x="2807723" y="3790167"/>
            <a:ext cx="7704856" cy="1477328"/>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 name: 'Tom', age: 16 };</a:t>
            </a:r>
            <a:endParaRPr lang="zh-CN"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console.log('age' in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zh-CN"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true</a:t>
            </a:r>
            <a:endParaRPr lang="zh-CN"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console.log('gender' in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zh-CN"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false</a:t>
            </a:r>
            <a:endParaRPr lang="zh-CN"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3833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值</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类型和引用类型</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5</a:t>
            </a:r>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.4</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01579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16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熟悉</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值</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类型和引用类型</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，能够说出值类型和引用类型的特点</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38324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标注 5">
            <a:extLst>
              <a:ext uri="{FF2B5EF4-FFF2-40B4-BE49-F238E27FC236}">
                <a16:creationId xmlns:a16="http://schemas.microsoft.com/office/drawing/2014/main" id="{270982CC-5E33-47B6-B7C4-2203BA045E01}"/>
              </a:ext>
            </a:extLst>
          </p:cNvPr>
          <p:cNvSpPr/>
          <p:nvPr/>
        </p:nvSpPr>
        <p:spPr>
          <a:xfrm>
            <a:off x="1702718" y="1197546"/>
            <a:ext cx="5239548" cy="2621434"/>
          </a:xfrm>
          <a:prstGeom prst="cloudCallout">
            <a:avLst>
              <a:gd name="adj1" fmla="val 64873"/>
              <a:gd name="adj2" fmla="val 423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zh-CN" altLang="en-US" sz="1800" dirty="0" smtClean="0">
                <a:latin typeface="微软雅黑" panose="020B0503020204020204" pitchFamily="34" charset="-122"/>
                <a:ea typeface="微软雅黑" panose="020B0503020204020204" pitchFamily="34" charset="-122"/>
              </a:rPr>
              <a:t>在第</a:t>
            </a:r>
            <a:r>
              <a:rPr kumimoji="1" lang="en-US" altLang="zh-CN" sz="1800" dirty="0" smtClean="0">
                <a:latin typeface="微软雅黑" panose="020B0503020204020204" pitchFamily="34" charset="-122"/>
                <a:ea typeface="微软雅黑" panose="020B0503020204020204" pitchFamily="34" charset="-122"/>
              </a:rPr>
              <a:t>2</a:t>
            </a:r>
            <a:r>
              <a:rPr kumimoji="1" lang="zh-CN" altLang="en-US" sz="1800" dirty="0" smtClean="0">
                <a:latin typeface="微软雅黑" panose="020B0503020204020204" pitchFamily="34" charset="-122"/>
                <a:ea typeface="微软雅黑" panose="020B0503020204020204" pitchFamily="34" charset="-122"/>
              </a:rPr>
              <a:t>章学习数据类型时，我们知道</a:t>
            </a:r>
            <a:r>
              <a:rPr kumimoji="1" lang="en-US" altLang="zh-CN" sz="1800" dirty="0" smtClean="0">
                <a:latin typeface="微软雅黑" panose="020B0503020204020204" pitchFamily="34" charset="-122"/>
                <a:ea typeface="微软雅黑" panose="020B0503020204020204" pitchFamily="34" charset="-122"/>
              </a:rPr>
              <a:t>JavaScript</a:t>
            </a:r>
            <a:r>
              <a:rPr kumimoji="1" lang="zh-CN" altLang="en-US" sz="1800" dirty="0">
                <a:latin typeface="微软雅黑" panose="020B0503020204020204" pitchFamily="34" charset="-122"/>
                <a:ea typeface="微软雅黑" panose="020B0503020204020204" pitchFamily="34" charset="-122"/>
              </a:rPr>
              <a:t>中的基本数据类型又称为值类型，复杂数据类型又称为引用类型，那么值类型和引用类型有什么区别呢？</a:t>
            </a:r>
          </a:p>
        </p:txBody>
      </p:sp>
      <p:pic>
        <p:nvPicPr>
          <p:cNvPr id="8" name="Picture 4">
            <a:extLst>
              <a:ext uri="{FF2B5EF4-FFF2-40B4-BE49-F238E27FC236}">
                <a16:creationId xmlns:a16="http://schemas.microsoft.com/office/drawing/2014/main" id="{078B8346-D9A7-4D69-B9D4-1F6F1A920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6" t="1975" r="11457" b="7902"/>
          <a:stretch>
            <a:fillRect/>
          </a:stretch>
        </p:blipFill>
        <p:spPr bwMode="auto">
          <a:xfrm>
            <a:off x="7911574" y="1456267"/>
            <a:ext cx="2740943" cy="43497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p>
        </p:txBody>
      </p:sp>
    </p:spTree>
    <p:extLst>
      <p:ext uri="{BB962C8B-B14F-4D97-AF65-F5344CB8AC3E}">
        <p14:creationId xmlns:p14="http://schemas.microsoft.com/office/powerpoint/2010/main" val="271886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982638" y="1474976"/>
            <a:ext cx="10081120" cy="2746906"/>
          </a:xfrm>
          <a:prstGeom prst="rect">
            <a:avLst/>
          </a:prstGeom>
          <a:noFill/>
        </p:spPr>
        <p:txBody>
          <a:bodyPr wrap="square" rtlCol="0">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值类型和引用类型</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区别</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值</a:t>
            </a:r>
            <a:r>
              <a:rPr lang="zh-CN" altLang="en-US" sz="2000" dirty="0">
                <a:solidFill>
                  <a:srgbClr val="1369B3"/>
                </a:solidFill>
                <a:latin typeface="微软雅黑" panose="020B0503020204020204" pitchFamily="34" charset="-122"/>
                <a:ea typeface="微软雅黑" panose="020B0503020204020204" pitchFamily="34" charset="-122"/>
                <a:cs typeface="+mn-ea"/>
              </a:rPr>
              <a:t>类型的数据</a:t>
            </a:r>
            <a:r>
              <a:rPr lang="zh-CN" altLang="en-US" sz="2000" dirty="0">
                <a:solidFill>
                  <a:srgbClr val="595959"/>
                </a:solidFill>
                <a:latin typeface="微软雅黑" panose="020B0503020204020204" pitchFamily="34" charset="-122"/>
                <a:ea typeface="微软雅黑" panose="020B0503020204020204" pitchFamily="34" charset="-122"/>
                <a:cs typeface="+mn-ea"/>
              </a:rPr>
              <a:t>被赋值给变量或作为函数的参数传递时，是将具体的值保存给了变量或</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参数。</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171450" indent="-17145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当</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引用类型的数据</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被赋值给变量或作为函数的参数传递时，</a:t>
            </a:r>
            <a:r>
              <a:rPr lang="zh-CN" altLang="en-US" sz="2000" dirty="0">
                <a:solidFill>
                  <a:srgbClr val="595959"/>
                </a:solidFill>
                <a:latin typeface="微软雅黑" panose="020B0503020204020204" pitchFamily="34" charset="-122"/>
                <a:ea typeface="微软雅黑" panose="020B0503020204020204" pitchFamily="34" charset="-122"/>
                <a:cs typeface="+mn-ea"/>
              </a:rPr>
              <a:t>数据本身只有一份，变量或参数中保存的是对数据的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引用。</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p>
        </p:txBody>
      </p:sp>
    </p:spTree>
    <p:extLst>
      <p:ext uri="{BB962C8B-B14F-4D97-AF65-F5344CB8AC3E}">
        <p14:creationId xmlns:p14="http://schemas.microsoft.com/office/powerpoint/2010/main" val="350484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p>
        </p:txBody>
      </p:sp>
      <p:sp>
        <p:nvSpPr>
          <p:cNvPr id="4" name="文本框 3">
            <a:extLst>
              <a:ext uri="{FF2B5EF4-FFF2-40B4-BE49-F238E27FC236}">
                <a16:creationId xmlns:a16="http://schemas.microsoft.com/office/drawing/2014/main" id="{24050476-582B-401C-894A-12AF5EAC3665}"/>
              </a:ext>
            </a:extLst>
          </p:cNvPr>
          <p:cNvSpPr txBox="1"/>
          <p:nvPr/>
        </p:nvSpPr>
        <p:spPr>
          <a:xfrm>
            <a:off x="1054646" y="1037797"/>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下面通过代码进行</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演示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值</a:t>
            </a:r>
            <a:r>
              <a:rPr lang="zh-CN" altLang="en-US" sz="2000" dirty="0">
                <a:solidFill>
                  <a:srgbClr val="1369B3"/>
                </a:solidFill>
                <a:latin typeface="微软雅黑" panose="020B0503020204020204" pitchFamily="34" charset="-122"/>
                <a:ea typeface="微软雅黑" panose="020B0503020204020204" pitchFamily="34" charset="-122"/>
                <a:cs typeface="+mn-ea"/>
              </a:rPr>
              <a:t>类型</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a:solidFill>
                  <a:srgbClr val="1369B3"/>
                </a:solidFill>
                <a:latin typeface="微软雅黑" panose="020B0503020204020204" pitchFamily="34" charset="-122"/>
                <a:ea typeface="微软雅黑" panose="020B0503020204020204" pitchFamily="34" charset="-122"/>
                <a:cs typeface="+mn-ea"/>
              </a:rPr>
              <a:t>引用类型</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区别</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文本框 4">
            <a:extLst>
              <a:ext uri="{FF2B5EF4-FFF2-40B4-BE49-F238E27FC236}">
                <a16:creationId xmlns:a16="http://schemas.microsoft.com/office/drawing/2014/main" id="{AB13F4B9-C4A3-4163-9384-AECFF762958A}"/>
              </a:ext>
            </a:extLst>
          </p:cNvPr>
          <p:cNvSpPr txBox="1"/>
          <p:nvPr/>
        </p:nvSpPr>
        <p:spPr>
          <a:xfrm>
            <a:off x="1054646" y="1754598"/>
            <a:ext cx="8970879" cy="4654608"/>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值类型</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 = 10;</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b = a;</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console.log(b);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10</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引用类型</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 a: 10 };</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obj1 =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obj.a</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console.log(obj1.a);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11</a:t>
            </a:r>
          </a:p>
        </p:txBody>
      </p:sp>
    </p:spTree>
    <p:extLst>
      <p:ext uri="{BB962C8B-B14F-4D97-AF65-F5344CB8AC3E}">
        <p14:creationId xmlns:p14="http://schemas.microsoft.com/office/powerpoint/2010/main" val="2257345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308" y="572758"/>
            <a:ext cx="4775842"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学习目标</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dirty="0">
                <a:solidFill>
                  <a:srgbClr val="1369B2"/>
                </a:solidFill>
                <a:latin typeface="微软雅黑" panose="020B0503020204020204" pitchFamily="34" charset="-122"/>
                <a:ea typeface="微软雅黑" panose="020B0503020204020204" pitchFamily="34" charset="-122"/>
                <a:cs typeface="+mn-ea"/>
                <a:sym typeface="+mn-lt"/>
              </a:rPr>
              <a:t>Target</a:t>
            </a:r>
            <a:endParaRPr lang="en-GB" altLang="zh-CN"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32" name="组合 31"/>
          <p:cNvGrpSpPr/>
          <p:nvPr/>
        </p:nvGrpSpPr>
        <p:grpSpPr>
          <a:xfrm>
            <a:off x="1477223" y="1917626"/>
            <a:ext cx="10090591" cy="688077"/>
            <a:chOff x="978872" y="3338787"/>
            <a:chExt cx="5437064" cy="515938"/>
          </a:xfrm>
        </p:grpSpPr>
        <p:sp>
          <p:nvSpPr>
            <p:cNvPr id="33" name="Pentagon 6"/>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sz="2000"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数组</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类型检测的两种常用方式</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，能够使用两种方式检测变量的类型是否为数组</a:t>
              </a:r>
              <a:endParaRPr lang="zh-CN" altLang="en-US" sz="2000"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34" name="MH_Others_1"/>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35" name="组合 34">
            <a:extLst>
              <a:ext uri="{FF2B5EF4-FFF2-40B4-BE49-F238E27FC236}">
                <a16:creationId xmlns:a16="http://schemas.microsoft.com/office/drawing/2014/main" id="{C55B7ECE-9BF9-4306-B06D-44E3051C7EF5}"/>
              </a:ext>
            </a:extLst>
          </p:cNvPr>
          <p:cNvGrpSpPr/>
          <p:nvPr/>
        </p:nvGrpSpPr>
        <p:grpSpPr>
          <a:xfrm>
            <a:off x="1498021" y="2925738"/>
            <a:ext cx="10069793" cy="688078"/>
            <a:chOff x="978872" y="3338787"/>
            <a:chExt cx="5437064" cy="515939"/>
          </a:xfrm>
        </p:grpSpPr>
        <p:sp>
          <p:nvSpPr>
            <p:cNvPr id="36" name="Pentagon 6">
              <a:extLst>
                <a:ext uri="{FF2B5EF4-FFF2-40B4-BE49-F238E27FC236}">
                  <a16:creationId xmlns:a16="http://schemas.microsoft.com/office/drawing/2014/main" id="{ADA22A8C-8DFB-42FF-8563-7E9702ECEAE7}"/>
                </a:ext>
              </a:extLst>
            </p:cNvPr>
            <p:cNvSpPr/>
            <p:nvPr/>
          </p:nvSpPr>
          <p:spPr bwMode="auto">
            <a:xfrm>
              <a:off x="978872" y="3338788"/>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String</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对象的使用</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String</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对象的常用方法</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处理字符串</a:t>
              </a:r>
            </a:p>
          </p:txBody>
        </p:sp>
        <p:sp>
          <p:nvSpPr>
            <p:cNvPr id="37" name="MH_Others_1">
              <a:extLst>
                <a:ext uri="{FF2B5EF4-FFF2-40B4-BE49-F238E27FC236}">
                  <a16:creationId xmlns:a16="http://schemas.microsoft.com/office/drawing/2014/main" id="{75984091-CA7D-486E-9BDD-4ADCCDD4BD5C}"/>
                </a:ext>
              </a:extLst>
            </p:cNvPr>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grpSp>
        <p:nvGrpSpPr>
          <p:cNvPr id="38" name="组合 37">
            <a:extLst>
              <a:ext uri="{FF2B5EF4-FFF2-40B4-BE49-F238E27FC236}">
                <a16:creationId xmlns:a16="http://schemas.microsoft.com/office/drawing/2014/main" id="{C55B7ECE-9BF9-4306-B06D-44E3051C7EF5}"/>
              </a:ext>
            </a:extLst>
          </p:cNvPr>
          <p:cNvGrpSpPr/>
          <p:nvPr/>
        </p:nvGrpSpPr>
        <p:grpSpPr>
          <a:xfrm>
            <a:off x="1486694" y="3916857"/>
            <a:ext cx="10081120" cy="688077"/>
            <a:chOff x="978872" y="3338787"/>
            <a:chExt cx="5437064" cy="515938"/>
          </a:xfrm>
        </p:grpSpPr>
        <p:sp>
          <p:nvSpPr>
            <p:cNvPr id="39" name="Pentagon 6">
              <a:extLst>
                <a:ext uri="{FF2B5EF4-FFF2-40B4-BE49-F238E27FC236}">
                  <a16:creationId xmlns:a16="http://schemas.microsoft.com/office/drawing/2014/main" id="{ADA22A8C-8DFB-42FF-8563-7E9702ECEAE7}"/>
                </a:ext>
              </a:extLst>
            </p:cNvPr>
            <p:cNvSpPr/>
            <p:nvPr/>
          </p:nvSpPr>
          <p:spPr bwMode="auto">
            <a:xfrm>
              <a:off x="978872" y="3338787"/>
              <a:ext cx="5437064" cy="5159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defRPr/>
              </a:pP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MDN Web</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文档的查阅方式</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，能够在</a:t>
              </a:r>
              <a:r>
                <a:rPr lang="en-US" altLang="zh-CN"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MDN Web</a:t>
              </a:r>
              <a:r>
                <a:rPr lang="zh-CN" altLang="en-US" sz="2000"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文档中</a:t>
              </a:r>
              <a:r>
                <a:rPr lang="zh-CN" altLang="en-US" sz="2000"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查询对象</a:t>
              </a:r>
            </a:p>
          </p:txBody>
        </p:sp>
        <p:sp>
          <p:nvSpPr>
            <p:cNvPr id="40" name="MH_Others_1">
              <a:extLst>
                <a:ext uri="{FF2B5EF4-FFF2-40B4-BE49-F238E27FC236}">
                  <a16:creationId xmlns:a16="http://schemas.microsoft.com/office/drawing/2014/main" id="{75984091-CA7D-486E-9BDD-4ADCCDD4BD5C}"/>
                </a:ext>
              </a:extLst>
            </p:cNvPr>
            <p:cNvSpPr/>
            <p:nvPr/>
          </p:nvSpPr>
          <p:spPr bwMode="auto">
            <a:xfrm>
              <a:off x="985222" y="3338787"/>
              <a:ext cx="82550" cy="515938"/>
            </a:xfrm>
            <a:custGeom>
              <a:avLst/>
              <a:gdLst>
                <a:gd name="connsiteX0" fmla="*/ 0 w 3276600"/>
                <a:gd name="connsiteY0" fmla="*/ 6311900 h 6311900"/>
                <a:gd name="connsiteX1" fmla="*/ 0 w 3276600"/>
                <a:gd name="connsiteY1" fmla="*/ 0 h 6311900"/>
                <a:gd name="connsiteX2" fmla="*/ 3276600 w 3276600"/>
                <a:gd name="connsiteY2" fmla="*/ 0 h 6311900"/>
                <a:gd name="connsiteX0-1" fmla="*/ 0 w 0"/>
                <a:gd name="connsiteY0-2" fmla="*/ 6311900 h 6311900"/>
                <a:gd name="connsiteX1-3" fmla="*/ 0 w 0"/>
                <a:gd name="connsiteY1-4" fmla="*/ 0 h 6311900"/>
              </a:gdLst>
              <a:ahLst/>
              <a:cxnLst>
                <a:cxn ang="0">
                  <a:pos x="connsiteX0-1" y="connsiteY0-2"/>
                </a:cxn>
                <a:cxn ang="0">
                  <a:pos x="connsiteX1-3" y="connsiteY1-4"/>
                </a:cxn>
              </a:cxnLst>
              <a:rect l="l" t="t" r="r" b="b"/>
              <a:pathLst>
                <a:path h="6311900">
                  <a:moveTo>
                    <a:pt x="0" y="6311900"/>
                  </a:moveTo>
                  <a:lnTo>
                    <a:pt x="0" y="0"/>
                  </a:lnTo>
                </a:path>
              </a:pathLst>
            </a:custGeom>
            <a:noFill/>
            <a:ln w="19050">
              <a:solidFill>
                <a:srgbClr val="1369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sz="2500">
                <a:solidFill>
                  <a:schemeClr val="bg1">
                    <a:lumMod val="50000"/>
                  </a:schemeClr>
                </a:solidFill>
                <a:latin typeface="Source Han Sans K Bold" panose="020B0800000000000000" pitchFamily="34" charset="-128"/>
                <a:ea typeface="Source Han Sans K Bold" panose="020B0800000000000000" pitchFamily="34" charset="-128"/>
                <a:sym typeface="Source Han Sans K Bold" panose="020B0800000000000000" pitchFamily="34" charset="-128"/>
              </a:endParaRPr>
            </a:p>
          </p:txBody>
        </p:sp>
      </p:grpSp>
    </p:spTree>
    <p:extLst>
      <p:ext uri="{BB962C8B-B14F-4D97-AF65-F5344CB8AC3E}">
        <p14:creationId xmlns:p14="http://schemas.microsoft.com/office/powerpoint/2010/main" val="4147038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p>
        </p:txBody>
      </p:sp>
      <p:sp>
        <p:nvSpPr>
          <p:cNvPr id="4" name="文本框 3">
            <a:extLst>
              <a:ext uri="{FF2B5EF4-FFF2-40B4-BE49-F238E27FC236}">
                <a16:creationId xmlns:a16="http://schemas.microsoft.com/office/drawing/2014/main" id="{24050476-582B-401C-894A-12AF5EAC3665}"/>
              </a:ext>
            </a:extLst>
          </p:cNvPr>
          <p:cNvSpPr txBox="1"/>
          <p:nvPr/>
        </p:nvSpPr>
        <p:spPr>
          <a:xfrm>
            <a:off x="1054646" y="1393323"/>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变量</a:t>
            </a:r>
            <a:r>
              <a:rPr lang="en-US" altLang="zh-CN" sz="2000" dirty="0" err="1">
                <a:solidFill>
                  <a:srgbClr val="1369B3"/>
                </a:solidFill>
                <a:latin typeface="微软雅黑" panose="020B0503020204020204" pitchFamily="34" charset="-122"/>
                <a:ea typeface="微软雅黑" panose="020B0503020204020204" pitchFamily="34" charset="-122"/>
                <a:cs typeface="+mn-ea"/>
              </a:rPr>
              <a:t>obj</a:t>
            </a:r>
            <a:r>
              <a:rPr lang="zh-CN" altLang="en-US" sz="2000" dirty="0">
                <a:solidFill>
                  <a:srgbClr val="595959"/>
                </a:solidFill>
                <a:latin typeface="微软雅黑" panose="020B0503020204020204" pitchFamily="34" charset="-122"/>
                <a:ea typeface="微软雅黑" panose="020B0503020204020204" pitchFamily="34" charset="-122"/>
                <a:cs typeface="+mn-ea"/>
              </a:rPr>
              <a:t>和变量</a:t>
            </a:r>
            <a:r>
              <a:rPr lang="en-US" altLang="zh-CN" sz="2000" dirty="0">
                <a:solidFill>
                  <a:srgbClr val="1369B3"/>
                </a:solidFill>
                <a:latin typeface="微软雅黑" panose="020B0503020204020204" pitchFamily="34" charset="-122"/>
                <a:ea typeface="微软雅黑" panose="020B0503020204020204" pitchFamily="34" charset="-122"/>
                <a:cs typeface="+mn-ea"/>
              </a:rPr>
              <a:t>obj1</a:t>
            </a:r>
            <a:r>
              <a:rPr lang="zh-CN" altLang="en-US" sz="2000" dirty="0">
                <a:solidFill>
                  <a:srgbClr val="595959"/>
                </a:solidFill>
                <a:latin typeface="微软雅黑" panose="020B0503020204020204" pitchFamily="34" charset="-122"/>
                <a:ea typeface="微软雅黑" panose="020B0503020204020204" pitchFamily="34" charset="-122"/>
                <a:cs typeface="+mn-ea"/>
              </a:rPr>
              <a:t>的关系如</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图所</a:t>
            </a:r>
            <a:r>
              <a:rPr lang="zh-CN" altLang="en-US" sz="2000" dirty="0">
                <a:solidFill>
                  <a:srgbClr val="595959"/>
                </a:solidFill>
                <a:latin typeface="微软雅黑" panose="020B0503020204020204" pitchFamily="34" charset="-122"/>
                <a:ea typeface="微软雅黑" panose="020B0503020204020204" pitchFamily="34" charset="-122"/>
                <a:cs typeface="+mn-ea"/>
              </a:rPr>
              <a:t>示。</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8884609"/>
              </p:ext>
            </p:extLst>
          </p:nvPr>
        </p:nvGraphicFramePr>
        <p:xfrm>
          <a:off x="3142878" y="2205658"/>
          <a:ext cx="4725526" cy="2520280"/>
        </p:xfrm>
        <a:graphic>
          <a:graphicData uri="http://schemas.openxmlformats.org/presentationml/2006/ole">
            <mc:AlternateContent xmlns:mc="http://schemas.openxmlformats.org/markup-compatibility/2006">
              <mc:Choice xmlns:v="urn:schemas-microsoft-com:vml" Requires="v">
                <p:oleObj spid="_x0000_s4878" name="Visio" r:id="rId3" imgW="2870259" imgH="1529192" progId="Visio.Drawing.11">
                  <p:embed/>
                </p:oleObj>
              </mc:Choice>
              <mc:Fallback>
                <p:oleObj name="Visio" r:id="rId3" imgW="2870259" imgH="152919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878" y="2205658"/>
                        <a:ext cx="4725526" cy="2520280"/>
                      </a:xfrm>
                      <a:prstGeom prst="rect">
                        <a:avLst/>
                      </a:prstGeom>
                      <a:noFill/>
                    </p:spPr>
                  </p:pic>
                </p:oleObj>
              </mc:Fallback>
            </mc:AlternateContent>
          </a:graphicData>
        </a:graphic>
      </p:graphicFrame>
    </p:spTree>
    <p:extLst>
      <p:ext uri="{BB962C8B-B14F-4D97-AF65-F5344CB8AC3E}">
        <p14:creationId xmlns:p14="http://schemas.microsoft.com/office/powerpoint/2010/main" val="407418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p>
        </p:txBody>
      </p:sp>
      <p:sp>
        <p:nvSpPr>
          <p:cNvPr id="4" name="文本框 3">
            <a:extLst>
              <a:ext uri="{FF2B5EF4-FFF2-40B4-BE49-F238E27FC236}">
                <a16:creationId xmlns:a16="http://schemas.microsoft.com/office/drawing/2014/main" id="{24050476-582B-401C-894A-12AF5EAC3665}"/>
              </a:ext>
            </a:extLst>
          </p:cNvPr>
          <p:cNvSpPr txBox="1"/>
          <p:nvPr/>
        </p:nvSpPr>
        <p:spPr>
          <a:xfrm>
            <a:off x="1054646" y="1199811"/>
            <a:ext cx="10657184" cy="1015663"/>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当两个变量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引用同</a:t>
            </a:r>
            <a:r>
              <a:rPr lang="zh-CN" altLang="en-US" sz="2000" dirty="0">
                <a:solidFill>
                  <a:srgbClr val="595959"/>
                </a:solidFill>
                <a:latin typeface="微软雅黑" panose="020B0503020204020204" pitchFamily="34" charset="-122"/>
                <a:ea typeface="微软雅黑" panose="020B0503020204020204" pitchFamily="34" charset="-122"/>
                <a:cs typeface="+mn-ea"/>
              </a:rPr>
              <a:t>一个对象后，如果给其中一个变量</a:t>
            </a:r>
            <a:r>
              <a:rPr lang="zh-CN" altLang="en-US" sz="2000" dirty="0">
                <a:solidFill>
                  <a:srgbClr val="1369B3"/>
                </a:solidFill>
                <a:latin typeface="微软雅黑" panose="020B0503020204020204" pitchFamily="34" charset="-122"/>
                <a:ea typeface="微软雅黑" panose="020B0503020204020204" pitchFamily="34" charset="-122"/>
                <a:cs typeface="+mn-ea"/>
              </a:rPr>
              <a:t>重新赋值</a:t>
            </a:r>
            <a:r>
              <a:rPr lang="zh-CN" altLang="en-US" sz="2000" dirty="0">
                <a:solidFill>
                  <a:srgbClr val="595959"/>
                </a:solidFill>
                <a:latin typeface="微软雅黑" panose="020B0503020204020204" pitchFamily="34" charset="-122"/>
                <a:ea typeface="微软雅黑" panose="020B0503020204020204" pitchFamily="34" charset="-122"/>
                <a:cs typeface="+mn-ea"/>
              </a:rPr>
              <a:t>为其他对象，或者重新赋值为其他值，则该变量将</a:t>
            </a:r>
            <a:r>
              <a:rPr lang="zh-CN" altLang="en-US" sz="2000" dirty="0">
                <a:solidFill>
                  <a:srgbClr val="1369B3"/>
                </a:solidFill>
                <a:latin typeface="微软雅黑" panose="020B0503020204020204" pitchFamily="34" charset="-122"/>
                <a:ea typeface="微软雅黑" panose="020B0503020204020204" pitchFamily="34" charset="-122"/>
                <a:cs typeface="+mn-ea"/>
              </a:rPr>
              <a:t>不再</a:t>
            </a:r>
            <a:r>
              <a:rPr lang="zh-CN" altLang="en-US" sz="2000" dirty="0">
                <a:solidFill>
                  <a:srgbClr val="595959"/>
                </a:solidFill>
                <a:latin typeface="微软雅黑" panose="020B0503020204020204" pitchFamily="34" charset="-122"/>
                <a:ea typeface="微软雅黑" panose="020B0503020204020204" pitchFamily="34" charset="-122"/>
                <a:cs typeface="+mn-ea"/>
              </a:rPr>
              <a:t>引用原来的对象，但另一个变量</a:t>
            </a:r>
            <a:r>
              <a:rPr lang="zh-CN" altLang="en-US" sz="2000" dirty="0">
                <a:solidFill>
                  <a:srgbClr val="1369B3"/>
                </a:solidFill>
                <a:latin typeface="微软雅黑" panose="020B0503020204020204" pitchFamily="34" charset="-122"/>
                <a:ea typeface="微软雅黑" panose="020B0503020204020204" pitchFamily="34" charset="-122"/>
                <a:cs typeface="+mn-ea"/>
              </a:rPr>
              <a:t>仍然</a:t>
            </a:r>
            <a:r>
              <a:rPr lang="zh-CN" altLang="en-US" sz="2000" dirty="0">
                <a:solidFill>
                  <a:srgbClr val="595959"/>
                </a:solidFill>
                <a:latin typeface="微软雅黑" panose="020B0503020204020204" pitchFamily="34" charset="-122"/>
                <a:ea typeface="微软雅黑" panose="020B0503020204020204" pitchFamily="34" charset="-122"/>
                <a:cs typeface="+mn-ea"/>
              </a:rPr>
              <a:t>引用原来的对象，示例代码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文本框 4">
            <a:extLst>
              <a:ext uri="{FF2B5EF4-FFF2-40B4-BE49-F238E27FC236}">
                <a16:creationId xmlns:a16="http://schemas.microsoft.com/office/drawing/2014/main" id="{AB13F4B9-C4A3-4163-9384-AECFF762958A}"/>
              </a:ext>
            </a:extLst>
          </p:cNvPr>
          <p:cNvSpPr txBox="1"/>
          <p:nvPr/>
        </p:nvSpPr>
        <p:spPr>
          <a:xfrm>
            <a:off x="1198662" y="2583696"/>
            <a:ext cx="8208912" cy="2862322"/>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obj</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 a: 10 };</a:t>
            </a:r>
          </a:p>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obj1 = </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obj</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zh-CN" altLang="en-US" sz="2000" dirty="0">
                <a:solidFill>
                  <a:srgbClr val="595959"/>
                </a:solidFill>
                <a:latin typeface="微软雅黑" panose="020B0503020204020204" pitchFamily="34" charset="-122"/>
                <a:ea typeface="微软雅黑" panose="020B0503020204020204" pitchFamily="34" charset="-122"/>
                <a:cs typeface="+mn-ea"/>
              </a:rPr>
              <a:t>重新引用一个新创建的对象</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 age: 15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obj1</a:t>
            </a:r>
            <a:r>
              <a:rPr lang="zh-CN" altLang="en-US" sz="2000" dirty="0">
                <a:solidFill>
                  <a:srgbClr val="595959"/>
                </a:solidFill>
                <a:latin typeface="微软雅黑" panose="020B0503020204020204" pitchFamily="34" charset="-122"/>
                <a:ea typeface="微软雅黑" panose="020B0503020204020204" pitchFamily="34" charset="-122"/>
                <a:cs typeface="+mn-ea"/>
              </a:rPr>
              <a:t>仍然引用原来的对象</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console.log(obj1.a);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10</a:t>
            </a:r>
          </a:p>
        </p:txBody>
      </p:sp>
    </p:spTree>
    <p:extLst>
      <p:ext uri="{BB962C8B-B14F-4D97-AF65-F5344CB8AC3E}">
        <p14:creationId xmlns:p14="http://schemas.microsoft.com/office/powerpoint/2010/main" val="90345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5.4 </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值类型和引用类型</a:t>
            </a:r>
          </a:p>
        </p:txBody>
      </p:sp>
      <p:sp>
        <p:nvSpPr>
          <p:cNvPr id="4" name="文本框 3">
            <a:extLst>
              <a:ext uri="{FF2B5EF4-FFF2-40B4-BE49-F238E27FC236}">
                <a16:creationId xmlns:a16="http://schemas.microsoft.com/office/drawing/2014/main" id="{24050476-582B-401C-894A-12AF5EAC3665}"/>
              </a:ext>
            </a:extLst>
          </p:cNvPr>
          <p:cNvSpPr txBox="1"/>
          <p:nvPr/>
        </p:nvSpPr>
        <p:spPr>
          <a:xfrm>
            <a:off x="982638" y="1103608"/>
            <a:ext cx="10657184" cy="1015663"/>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当</a:t>
            </a:r>
            <a:r>
              <a:rPr lang="zh-CN" altLang="en-US" sz="2000" dirty="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595959"/>
                </a:solidFill>
                <a:latin typeface="微软雅黑" panose="020B0503020204020204" pitchFamily="34" charset="-122"/>
                <a:ea typeface="微软雅黑" panose="020B0503020204020204" pitchFamily="34" charset="-122"/>
                <a:cs typeface="+mn-ea"/>
              </a:rPr>
              <a:t>作为函数的</a:t>
            </a:r>
            <a:r>
              <a:rPr lang="zh-CN" altLang="en-US" sz="2000" dirty="0">
                <a:solidFill>
                  <a:srgbClr val="1369B3"/>
                </a:solidFill>
                <a:latin typeface="微软雅黑" panose="020B0503020204020204" pitchFamily="34" charset="-122"/>
                <a:ea typeface="微软雅黑" panose="020B0503020204020204" pitchFamily="34" charset="-122"/>
                <a:cs typeface="+mn-ea"/>
              </a:rPr>
              <a:t>参数</a:t>
            </a:r>
            <a:r>
              <a:rPr lang="zh-CN" altLang="en-US" sz="2000" dirty="0">
                <a:solidFill>
                  <a:srgbClr val="595959"/>
                </a:solidFill>
                <a:latin typeface="微软雅黑" panose="020B0503020204020204" pitchFamily="34" charset="-122"/>
                <a:ea typeface="微软雅黑" panose="020B0503020204020204" pitchFamily="34" charset="-122"/>
                <a:cs typeface="+mn-ea"/>
              </a:rPr>
              <a:t>来传递时，如果在函数的参数中</a:t>
            </a:r>
            <a:r>
              <a:rPr lang="zh-CN" altLang="en-US" sz="2000" dirty="0">
                <a:solidFill>
                  <a:srgbClr val="1369B3"/>
                </a:solidFill>
                <a:latin typeface="微软雅黑" panose="020B0503020204020204" pitchFamily="34" charset="-122"/>
                <a:ea typeface="微软雅黑" panose="020B0503020204020204" pitchFamily="34" charset="-122"/>
                <a:cs typeface="+mn-ea"/>
              </a:rPr>
              <a:t>修改</a:t>
            </a:r>
            <a:r>
              <a:rPr lang="zh-CN" altLang="en-US" sz="2000" dirty="0">
                <a:solidFill>
                  <a:srgbClr val="595959"/>
                </a:solidFill>
                <a:latin typeface="微软雅黑" panose="020B0503020204020204" pitchFamily="34" charset="-122"/>
                <a:ea typeface="微软雅黑" panose="020B0503020204020204" pitchFamily="34" charset="-122"/>
                <a:cs typeface="+mn-ea"/>
              </a:rPr>
              <a:t>对象的属性或方法，则在函数外面被引用的对象也会</a:t>
            </a:r>
            <a:r>
              <a:rPr lang="zh-CN" altLang="en-US" sz="2000" dirty="0">
                <a:solidFill>
                  <a:srgbClr val="1369B3"/>
                </a:solidFill>
                <a:latin typeface="微软雅黑" panose="020B0503020204020204" pitchFamily="34" charset="-122"/>
                <a:ea typeface="微软雅黑" panose="020B0503020204020204" pitchFamily="34" charset="-122"/>
                <a:cs typeface="+mn-ea"/>
              </a:rPr>
              <a:t>同步修改</a:t>
            </a:r>
            <a:r>
              <a:rPr lang="zh-CN" altLang="en-US" sz="2000" dirty="0">
                <a:solidFill>
                  <a:srgbClr val="595959"/>
                </a:solidFill>
                <a:latin typeface="微软雅黑" panose="020B0503020204020204" pitchFamily="34" charset="-122"/>
                <a:ea typeface="微软雅黑" panose="020B0503020204020204" pitchFamily="34" charset="-122"/>
                <a:cs typeface="+mn-ea"/>
              </a:rPr>
              <a:t>，因为它们操作的是同一个对象，示例代码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文本框 4">
            <a:extLst>
              <a:ext uri="{FF2B5EF4-FFF2-40B4-BE49-F238E27FC236}">
                <a16:creationId xmlns:a16="http://schemas.microsoft.com/office/drawing/2014/main" id="{AB13F4B9-C4A3-4163-9384-AECFF762958A}"/>
              </a:ext>
            </a:extLst>
          </p:cNvPr>
          <p:cNvSpPr txBox="1"/>
          <p:nvPr/>
        </p:nvSpPr>
        <p:spPr>
          <a:xfrm>
            <a:off x="1198662" y="2439680"/>
            <a:ext cx="8208912" cy="2862322"/>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function change(obj1)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obj1.a = 15;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在函数内修改了对象的属性</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 = { a: 10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change(</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obj.a</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15</a:t>
            </a:r>
          </a:p>
        </p:txBody>
      </p:sp>
    </p:spTree>
    <p:extLst>
      <p:ext uri="{BB962C8B-B14F-4D97-AF65-F5344CB8AC3E}">
        <p14:creationId xmlns:p14="http://schemas.microsoft.com/office/powerpoint/2010/main" val="1515388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en-US" altLang="zh-CN"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Math</a:t>
            </a:r>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对象</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5.5</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75940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dirty="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Math</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的使用</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Math</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对象的常用方法和属性实现有关数学的运算</a:t>
            </a:r>
            <a:endParaRPr lang="zh-CN" altLang="en-US" dirty="0">
              <a:solidFill>
                <a:srgbClr val="1369B3"/>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99588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17165D8-265A-4BEA-95DA-73DBCD31FA9D}"/>
              </a:ext>
            </a:extLst>
          </p:cNvPr>
          <p:cNvSpPr txBox="1"/>
          <p:nvPr/>
        </p:nvSpPr>
        <p:spPr>
          <a:xfrm>
            <a:off x="946634" y="981522"/>
            <a:ext cx="10873208" cy="499624"/>
          </a:xfrm>
          <a:prstGeom prst="rect">
            <a:avLst/>
          </a:prstGeom>
          <a:noFill/>
        </p:spPr>
        <p:txBody>
          <a:bodyPr wrap="square" rtlCol="0">
            <a:spAutoFit/>
          </a:bodyPr>
          <a:lstStyle/>
          <a:p>
            <a:pPr>
              <a:lnSpc>
                <a:spcPct val="150000"/>
              </a:lnSpc>
            </a:pPr>
            <a:r>
              <a:rPr lang="en-US" altLang="zh-CN" sz="2000" dirty="0" smtClean="0">
                <a:solidFill>
                  <a:srgbClr val="1369B3"/>
                </a:solidFill>
                <a:latin typeface="微软雅黑" panose="020B0503020204020204" pitchFamily="34" charset="-122"/>
                <a:ea typeface="微软雅黑" panose="020B0503020204020204" pitchFamily="34" charset="-122"/>
                <a:cs typeface="+mn-ea"/>
              </a:rPr>
              <a:t>Math</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表示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数学对象</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，用来进行与数学相关的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运算</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Math</a:t>
            </a:r>
            <a:r>
              <a:rPr lang="zh-CN" altLang="en-US" sz="2000" dirty="0">
                <a:solidFill>
                  <a:srgbClr val="595959"/>
                </a:solidFill>
                <a:latin typeface="微软雅黑" panose="020B0503020204020204" pitchFamily="34" charset="-122"/>
                <a:ea typeface="微软雅黑" panose="020B0503020204020204" pitchFamily="34" charset="-122"/>
                <a:cs typeface="+mn-ea"/>
              </a:rPr>
              <a:t>对象的常用</a:t>
            </a:r>
            <a:r>
              <a:rPr lang="zh-CN" altLang="en-US" sz="2000" dirty="0">
                <a:solidFill>
                  <a:srgbClr val="1369B3"/>
                </a:solidFill>
                <a:latin typeface="微软雅黑" panose="020B0503020204020204" pitchFamily="34" charset="-122"/>
                <a:ea typeface="微软雅黑" panose="020B0503020204020204" pitchFamily="34" charset="-122"/>
                <a:cs typeface="+mn-ea"/>
              </a:rPr>
              <a:t>属性和</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zh-CN" altLang="en-US" sz="2000" kern="100" baseline="30000" dirty="0">
              <a:solidFill>
                <a:srgbClr val="595959"/>
              </a:solidFill>
              <a:latin typeface="微软雅黑" panose="020B0503020204020204" pitchFamily="34" charset="-122"/>
              <a:ea typeface="微软雅黑" panose="020B0503020204020204" pitchFamily="34" charset="-122"/>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8" name="表格 7">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4090649803"/>
              </p:ext>
            </p:extLst>
          </p:nvPr>
        </p:nvGraphicFramePr>
        <p:xfrm>
          <a:off x="1558702" y="1701602"/>
          <a:ext cx="9073008" cy="4657299"/>
        </p:xfrm>
        <a:graphic>
          <a:graphicData uri="http://schemas.openxmlformats.org/drawingml/2006/table">
            <a:tbl>
              <a:tblPr>
                <a:tableStyleId>{7DF18680-E054-41AD-8BC1-D1AEF772440D}</a:tableStyleId>
              </a:tblPr>
              <a:tblGrid>
                <a:gridCol w="3096344">
                  <a:extLst>
                    <a:ext uri="{9D8B030D-6E8A-4147-A177-3AD203B41FA5}">
                      <a16:colId xmlns:a16="http://schemas.microsoft.com/office/drawing/2014/main" val="20000"/>
                    </a:ext>
                  </a:extLst>
                </a:gridCol>
                <a:gridCol w="5976664">
                  <a:extLst>
                    <a:ext uri="{9D8B030D-6E8A-4147-A177-3AD203B41FA5}">
                      <a16:colId xmlns:a16="http://schemas.microsoft.com/office/drawing/2014/main" val="4045703550"/>
                    </a:ext>
                  </a:extLst>
                </a:gridCol>
              </a:tblGrid>
              <a:tr h="407828">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属性和方法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408958">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PI</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获取圆周率，结果为</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3.141592653589793</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408958">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abs(x)</a:t>
                      </a:r>
                      <a:endPar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的绝对值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408958">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max([value1[,value2,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获取所有参数中的最大值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435909">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min([value1[,value2,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获取所有参数中的最小值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302735698"/>
                  </a:ext>
                </a:extLst>
              </a:tr>
              <a:tr h="613087">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pow(base, exponent)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获取基数（</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base</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）的指数（</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exponent</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）次幂，即</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 </a:t>
                      </a:r>
                      <a:r>
                        <a:rPr lang="en-US" altLang="zh-CN" sz="1800" kern="100" dirty="0" err="1" smtClean="0">
                          <a:solidFill>
                            <a:srgbClr val="595959"/>
                          </a:solidFill>
                          <a:latin typeface="微软雅黑" panose="020B0503020204020204" pitchFamily="34" charset="-122"/>
                          <a:ea typeface="微软雅黑" panose="020B0503020204020204" pitchFamily="34" charset="-122"/>
                        </a:rPr>
                        <a:t>base</a:t>
                      </a:r>
                      <a:r>
                        <a:rPr lang="en-US" altLang="zh-CN" sz="1800" kern="100" baseline="30000" dirty="0" err="1" smtClean="0">
                          <a:solidFill>
                            <a:srgbClr val="595959"/>
                          </a:solidFill>
                          <a:latin typeface="微软雅黑" panose="020B0503020204020204" pitchFamily="34" charset="-122"/>
                          <a:ea typeface="微软雅黑" panose="020B0503020204020204" pitchFamily="34" charset="-122"/>
                        </a:rPr>
                        <a:t>exponent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50307593"/>
                  </a:ext>
                </a:extLst>
              </a:tr>
              <a:tr h="40895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sqrt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的平方根，若</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为负数，则返回</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NaN</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1"/>
                  </a:ext>
                </a:extLst>
              </a:tr>
              <a:tr h="368987">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ceil(x)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rowSpan="2">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获取大于或等于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的最小整数，即向上取整</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2"/>
                  </a:ext>
                </a:extLst>
              </a:tr>
              <a:tr h="30433">
                <a:tc rowSpan="2">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floor(x)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vMerge="1">
                  <a:txBody>
                    <a:bodyPr/>
                    <a:lstStyle/>
                    <a:p>
                      <a:endParaRPr lang="zh-CN" altLang="en-US"/>
                    </a:p>
                  </a:txBody>
                  <a:tcPr/>
                </a:tc>
                <a:extLst>
                  <a:ext uri="{0D108BD9-81ED-4DB2-BD59-A6C34878D82A}">
                    <a16:rowId xmlns:a16="http://schemas.microsoft.com/office/drawing/2014/main" val="2309795831"/>
                  </a:ext>
                </a:extLst>
              </a:tr>
              <a:tr h="349567">
                <a:tc vMerge="1">
                  <a:txBody>
                    <a:bodyPr/>
                    <a:lstStyle/>
                    <a:p>
                      <a:pPr marL="0" indent="266700" algn="ctr" defTabSz="1219200" rtl="0" eaLnBrk="1" latinLnBrk="0" hangingPunct="1">
                        <a:spcAft>
                          <a:spcPts val="0"/>
                        </a:spcAft>
                      </a:pPr>
                      <a:r>
                        <a:rPr lang="en-US" altLang="zh-CN" sz="2000" b="0" kern="100">
                          <a:solidFill>
                            <a:srgbClr val="595959"/>
                          </a:solidFill>
                          <a:effectLst/>
                          <a:latin typeface="微软雅黑" panose="020B0503020204020204" pitchFamily="34" charset="-122"/>
                          <a:ea typeface="微软雅黑" panose="020B0503020204020204" pitchFamily="34" charset="-122"/>
                          <a:cs typeface="+mn-cs"/>
                        </a:rPr>
                        <a:t>readAsDataURL()</a:t>
                      </a:r>
                      <a:endParaRPr lang="zh-CN" altLang="en-US" sz="20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获取小于或等于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的最大整数，即向下取整</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202222124"/>
                  </a:ext>
                </a:extLst>
              </a:tr>
              <a:tr h="407828">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round(x)</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获取</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x</a:t>
                      </a:r>
                      <a:r>
                        <a:rPr lang="zh-CN"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的四舍五入后的整数</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574163230"/>
                  </a:ext>
                </a:extLst>
              </a:tr>
              <a:tr h="407828">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random()</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获取大于或等于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且小于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的随机值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119284025"/>
                  </a:ext>
                </a:extLst>
              </a:tr>
            </a:tbl>
          </a:graphicData>
        </a:graphic>
      </p:graphicFrame>
    </p:spTree>
    <p:extLst>
      <p:ext uri="{BB962C8B-B14F-4D97-AF65-F5344CB8AC3E}">
        <p14:creationId xmlns:p14="http://schemas.microsoft.com/office/powerpoint/2010/main" val="4179797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1054646" y="1160378"/>
            <a:ext cx="10369152" cy="553998"/>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）利用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PI</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获取</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圆周率</a:t>
            </a:r>
            <a:r>
              <a:rPr lang="zh-CN" altLang="en-US" sz="2000" dirty="0">
                <a:solidFill>
                  <a:srgbClr val="595959"/>
                </a:solidFill>
                <a:latin typeface="微软雅黑" panose="020B0503020204020204" pitchFamily="34" charset="-122"/>
                <a:ea typeface="微软雅黑" panose="020B0503020204020204" pitchFamily="34" charset="-122"/>
                <a:cs typeface="+mn-ea"/>
              </a:rPr>
              <a:t>，并计算半径为</a:t>
            </a:r>
            <a:r>
              <a:rPr lang="en-US" altLang="zh-CN" sz="2000" dirty="0">
                <a:solidFill>
                  <a:srgbClr val="595959"/>
                </a:solidFill>
                <a:latin typeface="微软雅黑" panose="020B0503020204020204" pitchFamily="34" charset="-122"/>
                <a:ea typeface="微软雅黑" panose="020B0503020204020204" pitchFamily="34" charset="-122"/>
                <a:cs typeface="+mn-ea"/>
              </a:rPr>
              <a:t>3</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圆的周长</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12" name="文本框 11">
            <a:extLst>
              <a:ext uri="{FF2B5EF4-FFF2-40B4-BE49-F238E27FC236}">
                <a16:creationId xmlns:a16="http://schemas.microsoft.com/office/drawing/2014/main" id="{AB13F4B9-C4A3-4163-9384-AECFF762958A}"/>
              </a:ext>
            </a:extLst>
          </p:cNvPr>
          <p:cNvSpPr txBox="1"/>
          <p:nvPr/>
        </p:nvSpPr>
        <p:spPr>
          <a:xfrm>
            <a:off x="1270670" y="2138082"/>
            <a:ext cx="9073008" cy="499624"/>
          </a:xfrm>
          <a:prstGeom prst="rect">
            <a:avLst/>
          </a:prstGeom>
          <a:solidFill>
            <a:srgbClr val="F2F2F2"/>
          </a:solidFill>
        </p:spPr>
        <p:txBody>
          <a:bodyPr wrap="square" rtlCol="0">
            <a:spAutoFit/>
          </a:bodyPr>
          <a:lstStyle/>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console.log(2 </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Math.PI</a:t>
            </a:r>
            <a:r>
              <a:rPr lang="en-US" altLang="zh-CN" sz="2000" dirty="0">
                <a:solidFill>
                  <a:srgbClr val="595959"/>
                </a:solidFill>
                <a:latin typeface="微软雅黑" panose="020B0503020204020204" pitchFamily="34" charset="-122"/>
                <a:ea typeface="微软雅黑" panose="020B0503020204020204" pitchFamily="34" charset="-122"/>
                <a:cs typeface="+mn-ea"/>
              </a:rPr>
              <a:t> * 3</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zh-CN"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18.84955592153876</a:t>
            </a:r>
            <a:endParaRPr lang="zh-CN" altLang="en-US"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6F50A5FC-EF7B-42D2-86B4-B769A325ACB0}"/>
              </a:ext>
            </a:extLst>
          </p:cNvPr>
          <p:cNvSpPr txBox="1"/>
          <p:nvPr/>
        </p:nvSpPr>
        <p:spPr>
          <a:xfrm>
            <a:off x="3862958" y="2930170"/>
            <a:ext cx="1080120"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圆周率</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0" name="直接箭头连接符 9">
            <a:extLst>
              <a:ext uri="{FF2B5EF4-FFF2-40B4-BE49-F238E27FC236}">
                <a16:creationId xmlns:a16="http://schemas.microsoft.com/office/drawing/2014/main" id="{7DE94597-22E2-4183-8463-30D96F359808}"/>
              </a:ext>
            </a:extLst>
          </p:cNvPr>
          <p:cNvCxnSpPr/>
          <p:nvPr/>
        </p:nvCxnSpPr>
        <p:spPr>
          <a:xfrm>
            <a:off x="4367014" y="2586546"/>
            <a:ext cx="0" cy="487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3099024F-B6C2-409B-A575-3CBDF153F084}"/>
              </a:ext>
            </a:extLst>
          </p:cNvPr>
          <p:cNvSpPr/>
          <p:nvPr/>
        </p:nvSpPr>
        <p:spPr>
          <a:xfrm>
            <a:off x="3862958" y="2189242"/>
            <a:ext cx="1008112"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017165D8-265A-4BEA-95DA-73DBCD31FA9D}"/>
              </a:ext>
            </a:extLst>
          </p:cNvPr>
          <p:cNvSpPr txBox="1"/>
          <p:nvPr/>
        </p:nvSpPr>
        <p:spPr>
          <a:xfrm>
            <a:off x="1054646" y="3896682"/>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2</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）利用</a:t>
            </a:r>
            <a:r>
              <a:rPr lang="en-US" altLang="zh-CN" sz="2000" dirty="0">
                <a:solidFill>
                  <a:srgbClr val="1369B3"/>
                </a:solidFill>
                <a:latin typeface="微软雅黑" panose="020B0503020204020204" pitchFamily="34" charset="-122"/>
                <a:ea typeface="微软雅黑" panose="020B0503020204020204" pitchFamily="34" charset="-122"/>
                <a:cs typeface="+mn-ea"/>
              </a:rPr>
              <a:t>abs()</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计算</a:t>
            </a:r>
            <a:r>
              <a:rPr lang="zh-CN" altLang="en-US" sz="2000" dirty="0">
                <a:solidFill>
                  <a:srgbClr val="595959"/>
                </a:solidFill>
                <a:latin typeface="微软雅黑" panose="020B0503020204020204" pitchFamily="34" charset="-122"/>
                <a:ea typeface="微软雅黑" panose="020B0503020204020204" pitchFamily="34" charset="-122"/>
                <a:cs typeface="+mn-ea"/>
              </a:rPr>
              <a:t>数字</a:t>
            </a:r>
            <a:r>
              <a:rPr lang="en-US" altLang="zh-CN" sz="2000" dirty="0">
                <a:solidFill>
                  <a:srgbClr val="595959"/>
                </a:solidFill>
                <a:latin typeface="微软雅黑" panose="020B0503020204020204" pitchFamily="34" charset="-122"/>
                <a:ea typeface="微软雅黑" panose="020B0503020204020204" pitchFamily="34" charset="-122"/>
                <a:cs typeface="+mn-ea"/>
              </a:rPr>
              <a:t>-25</a:t>
            </a:r>
            <a:r>
              <a:rPr lang="zh-CN" altLang="en-US" sz="2000" dirty="0">
                <a:solidFill>
                  <a:srgbClr val="595959"/>
                </a:solidFill>
                <a:latin typeface="微软雅黑" panose="020B0503020204020204" pitchFamily="34" charset="-122"/>
                <a:ea typeface="微软雅黑" panose="020B0503020204020204" pitchFamily="34" charset="-122"/>
                <a:cs typeface="+mn-ea"/>
              </a:rPr>
              <a:t>的绝对值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15" name="文本框 14">
            <a:extLst>
              <a:ext uri="{FF2B5EF4-FFF2-40B4-BE49-F238E27FC236}">
                <a16:creationId xmlns:a16="http://schemas.microsoft.com/office/drawing/2014/main" id="{AB13F4B9-C4A3-4163-9384-AECFF762958A}"/>
              </a:ext>
            </a:extLst>
          </p:cNvPr>
          <p:cNvSpPr txBox="1"/>
          <p:nvPr/>
        </p:nvSpPr>
        <p:spPr>
          <a:xfrm>
            <a:off x="1270670" y="4874386"/>
            <a:ext cx="9073008" cy="553998"/>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Math.abs</a:t>
            </a:r>
            <a:r>
              <a:rPr lang="en-US" altLang="zh-CN" sz="2000" dirty="0">
                <a:solidFill>
                  <a:srgbClr val="595959"/>
                </a:solidFill>
                <a:latin typeface="微软雅黑" panose="020B0503020204020204" pitchFamily="34" charset="-122"/>
                <a:ea typeface="微软雅黑" panose="020B0503020204020204" pitchFamily="34" charset="-122"/>
                <a:cs typeface="+mn-ea"/>
              </a:rPr>
              <a:t>(-25));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25</a:t>
            </a:r>
            <a:endParaRPr lang="zh-CN" altLang="en-US"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16" name="文本框 15">
            <a:extLst>
              <a:ext uri="{FF2B5EF4-FFF2-40B4-BE49-F238E27FC236}">
                <a16:creationId xmlns:a16="http://schemas.microsoft.com/office/drawing/2014/main" id="{6F50A5FC-EF7B-42D2-86B4-B769A325ACB0}"/>
              </a:ext>
            </a:extLst>
          </p:cNvPr>
          <p:cNvSpPr txBox="1"/>
          <p:nvPr/>
        </p:nvSpPr>
        <p:spPr>
          <a:xfrm>
            <a:off x="3790950" y="5852090"/>
            <a:ext cx="1080120"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绝对值</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7" name="直接箭头连接符 16">
            <a:extLst>
              <a:ext uri="{FF2B5EF4-FFF2-40B4-BE49-F238E27FC236}">
                <a16:creationId xmlns:a16="http://schemas.microsoft.com/office/drawing/2014/main" id="{7DE94597-22E2-4183-8463-30D96F359808}"/>
              </a:ext>
            </a:extLst>
          </p:cNvPr>
          <p:cNvCxnSpPr/>
          <p:nvPr/>
        </p:nvCxnSpPr>
        <p:spPr>
          <a:xfrm>
            <a:off x="4295006" y="5428384"/>
            <a:ext cx="0" cy="487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3099024F-B6C2-409B-A575-3CBDF153F084}"/>
              </a:ext>
            </a:extLst>
          </p:cNvPr>
          <p:cNvSpPr/>
          <p:nvPr/>
        </p:nvSpPr>
        <p:spPr>
          <a:xfrm>
            <a:off x="3430910" y="5013970"/>
            <a:ext cx="1728192"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8636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17165D8-265A-4BEA-95DA-73DBCD31FA9D}"/>
              </a:ext>
            </a:extLst>
          </p:cNvPr>
          <p:cNvSpPr txBox="1"/>
          <p:nvPr/>
        </p:nvSpPr>
        <p:spPr>
          <a:xfrm>
            <a:off x="1054646" y="1160378"/>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3</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）利用</a:t>
            </a:r>
            <a:r>
              <a:rPr lang="en-US" altLang="zh-CN" sz="2000" dirty="0">
                <a:solidFill>
                  <a:srgbClr val="1369B3"/>
                </a:solidFill>
                <a:latin typeface="微软雅黑" panose="020B0503020204020204" pitchFamily="34" charset="-122"/>
                <a:ea typeface="微软雅黑" panose="020B0503020204020204" pitchFamily="34" charset="-122"/>
                <a:cs typeface="+mn-ea"/>
              </a:rPr>
              <a:t>max()</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a:solidFill>
                  <a:srgbClr val="1369B3"/>
                </a:solidFill>
                <a:latin typeface="微软雅黑" panose="020B0503020204020204" pitchFamily="34" charset="-122"/>
                <a:ea typeface="微软雅黑" panose="020B0503020204020204" pitchFamily="34" charset="-122"/>
                <a:cs typeface="+mn-ea"/>
              </a:rPr>
              <a:t>min()</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实现计算一组数“</a:t>
            </a:r>
            <a:r>
              <a:rPr lang="en-US" altLang="zh-CN" sz="2000" dirty="0">
                <a:solidFill>
                  <a:srgbClr val="595959"/>
                </a:solidFill>
                <a:latin typeface="微软雅黑" panose="020B0503020204020204" pitchFamily="34" charset="-122"/>
                <a:ea typeface="微软雅黑" panose="020B0503020204020204" pitchFamily="34" charset="-122"/>
                <a:cs typeface="+mn-ea"/>
              </a:rPr>
              <a:t>5</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3</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11</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6”</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最大值</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最小值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12" name="文本框 11">
            <a:extLst>
              <a:ext uri="{FF2B5EF4-FFF2-40B4-BE49-F238E27FC236}">
                <a16:creationId xmlns:a16="http://schemas.microsoft.com/office/drawing/2014/main" id="{AB13F4B9-C4A3-4163-9384-AECFF762958A}"/>
              </a:ext>
            </a:extLst>
          </p:cNvPr>
          <p:cNvSpPr txBox="1"/>
          <p:nvPr/>
        </p:nvSpPr>
        <p:spPr>
          <a:xfrm>
            <a:off x="1270670" y="2785363"/>
            <a:ext cx="10729192" cy="961289"/>
          </a:xfrm>
          <a:prstGeom prst="rect">
            <a:avLst/>
          </a:prstGeom>
          <a:solidFill>
            <a:srgbClr val="F2F2F2"/>
          </a:solidFill>
        </p:spPr>
        <p:txBody>
          <a:bodyPr wrap="square" rtlCol="0">
            <a:spAutoFit/>
          </a:bodyPr>
          <a:lstStyle/>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Math.max</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(5</a:t>
            </a:r>
            <a:r>
              <a:rPr lang="en-US" altLang="zh-CN" sz="2000" dirty="0">
                <a:solidFill>
                  <a:srgbClr val="595959"/>
                </a:solidFill>
                <a:latin typeface="微软雅黑" panose="020B0503020204020204" pitchFamily="34" charset="-122"/>
                <a:ea typeface="微软雅黑" panose="020B0503020204020204" pitchFamily="34" charset="-122"/>
                <a:cs typeface="+mn-ea"/>
              </a:rPr>
              <a:t>, 3, 11, 6));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11</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Math.min</a:t>
            </a:r>
            <a:r>
              <a:rPr lang="en-US" altLang="zh-CN" sz="2000" dirty="0">
                <a:solidFill>
                  <a:srgbClr val="595959"/>
                </a:solidFill>
                <a:latin typeface="微软雅黑" panose="020B0503020204020204" pitchFamily="34" charset="-122"/>
                <a:ea typeface="微软雅黑" panose="020B0503020204020204" pitchFamily="34" charset="-122"/>
                <a:cs typeface="+mn-ea"/>
              </a:rPr>
              <a:t>(5, 3, 11, 6));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3</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9" name="文本框 8">
            <a:extLst>
              <a:ext uri="{FF2B5EF4-FFF2-40B4-BE49-F238E27FC236}">
                <a16:creationId xmlns:a16="http://schemas.microsoft.com/office/drawing/2014/main" id="{6F50A5FC-EF7B-42D2-86B4-B769A325ACB0}"/>
              </a:ext>
            </a:extLst>
          </p:cNvPr>
          <p:cNvSpPr txBox="1"/>
          <p:nvPr/>
        </p:nvSpPr>
        <p:spPr>
          <a:xfrm>
            <a:off x="3408980" y="2039522"/>
            <a:ext cx="1080120" cy="499624"/>
          </a:xfrm>
          <a:prstGeom prst="rect">
            <a:avLst/>
          </a:prstGeom>
          <a:noFill/>
        </p:spPr>
        <p:txBody>
          <a:bodyPr wrap="square">
            <a:spAutoFit/>
          </a:bodyPr>
          <a:lstStyle/>
          <a:p>
            <a:pPr algn="ct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最大值</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0" name="直接箭头连接符 9">
            <a:extLst>
              <a:ext uri="{FF2B5EF4-FFF2-40B4-BE49-F238E27FC236}">
                <a16:creationId xmlns:a16="http://schemas.microsoft.com/office/drawing/2014/main" id="{7DE94597-22E2-4183-8463-30D96F359808}"/>
              </a:ext>
            </a:extLst>
          </p:cNvPr>
          <p:cNvCxnSpPr/>
          <p:nvPr/>
        </p:nvCxnSpPr>
        <p:spPr>
          <a:xfrm>
            <a:off x="3962576" y="3700877"/>
            <a:ext cx="0" cy="3464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3099024F-B6C2-409B-A575-3CBDF153F084}"/>
              </a:ext>
            </a:extLst>
          </p:cNvPr>
          <p:cNvSpPr/>
          <p:nvPr/>
        </p:nvSpPr>
        <p:spPr>
          <a:xfrm>
            <a:off x="3430910" y="2819341"/>
            <a:ext cx="2520280"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7DE94597-22E2-4183-8463-30D96F359808}"/>
              </a:ext>
            </a:extLst>
          </p:cNvPr>
          <p:cNvCxnSpPr/>
          <p:nvPr/>
        </p:nvCxnSpPr>
        <p:spPr>
          <a:xfrm flipV="1">
            <a:off x="3962576" y="2498977"/>
            <a:ext cx="0" cy="320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3099024F-B6C2-409B-A575-3CBDF153F084}"/>
              </a:ext>
            </a:extLst>
          </p:cNvPr>
          <p:cNvSpPr/>
          <p:nvPr/>
        </p:nvSpPr>
        <p:spPr>
          <a:xfrm>
            <a:off x="3439284" y="3279519"/>
            <a:ext cx="2511906"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6F50A5FC-EF7B-42D2-86B4-B769A325ACB0}"/>
              </a:ext>
            </a:extLst>
          </p:cNvPr>
          <p:cNvSpPr txBox="1"/>
          <p:nvPr/>
        </p:nvSpPr>
        <p:spPr>
          <a:xfrm>
            <a:off x="3439284" y="3908564"/>
            <a:ext cx="1080120"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最小值</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142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a:extLst>
              <a:ext uri="{FF2B5EF4-FFF2-40B4-BE49-F238E27FC236}">
                <a16:creationId xmlns:a16="http://schemas.microsoft.com/office/drawing/2014/main" id="{017165D8-265A-4BEA-95DA-73DBCD31FA9D}"/>
              </a:ext>
            </a:extLst>
          </p:cNvPr>
          <p:cNvSpPr txBox="1"/>
          <p:nvPr/>
        </p:nvSpPr>
        <p:spPr>
          <a:xfrm>
            <a:off x="1054646" y="1182522"/>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4</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）利用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pow</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实现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计算</a:t>
            </a:r>
            <a:r>
              <a:rPr lang="en-US" altLang="zh-CN" sz="2000" dirty="0">
                <a:solidFill>
                  <a:srgbClr val="1369B3"/>
                </a:solidFill>
                <a:latin typeface="微软雅黑" panose="020B0503020204020204" pitchFamily="34" charset="-122"/>
                <a:ea typeface="微软雅黑" panose="020B0503020204020204" pitchFamily="34" charset="-122"/>
                <a:cs typeface="+mn-ea"/>
              </a:rPr>
              <a:t>2</a:t>
            </a:r>
            <a:r>
              <a:rPr lang="zh-CN" altLang="en-US" sz="2000" dirty="0">
                <a:solidFill>
                  <a:srgbClr val="1369B3"/>
                </a:solidFill>
                <a:latin typeface="微软雅黑" panose="020B0503020204020204" pitchFamily="34" charset="-122"/>
                <a:ea typeface="微软雅黑" panose="020B0503020204020204" pitchFamily="34" charset="-122"/>
                <a:cs typeface="+mn-ea"/>
              </a:rPr>
              <a:t>的</a:t>
            </a:r>
            <a:r>
              <a:rPr lang="en-US" altLang="zh-CN" sz="2000" dirty="0">
                <a:solidFill>
                  <a:srgbClr val="1369B3"/>
                </a:solidFill>
                <a:latin typeface="微软雅黑" panose="020B0503020204020204" pitchFamily="34" charset="-122"/>
                <a:ea typeface="微软雅黑" panose="020B0503020204020204" pitchFamily="34" charset="-122"/>
                <a:cs typeface="+mn-ea"/>
              </a:rPr>
              <a:t>4</a:t>
            </a:r>
            <a:r>
              <a:rPr lang="zh-CN" altLang="en-US" sz="2000" dirty="0">
                <a:solidFill>
                  <a:srgbClr val="1369B3"/>
                </a:solidFill>
                <a:latin typeface="微软雅黑" panose="020B0503020204020204" pitchFamily="34" charset="-122"/>
                <a:ea typeface="微软雅黑" panose="020B0503020204020204" pitchFamily="34" charset="-122"/>
                <a:cs typeface="+mn-ea"/>
              </a:rPr>
              <a:t>次</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幂</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，然后利用</a:t>
            </a:r>
            <a:r>
              <a:rPr lang="en-US" altLang="zh-CN" sz="2000" dirty="0" err="1" smtClean="0">
                <a:solidFill>
                  <a:srgbClr val="1369B3"/>
                </a:solidFill>
                <a:latin typeface="微软雅黑" panose="020B0503020204020204" pitchFamily="34" charset="-122"/>
                <a:ea typeface="微软雅黑" panose="020B0503020204020204" pitchFamily="34" charset="-122"/>
                <a:cs typeface="+mn-ea"/>
              </a:rPr>
              <a:t>sqrt</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对</a:t>
            </a:r>
            <a:r>
              <a:rPr lang="zh-CN" altLang="en-US" sz="2000" dirty="0">
                <a:solidFill>
                  <a:srgbClr val="595959"/>
                </a:solidFill>
                <a:latin typeface="微软雅黑" panose="020B0503020204020204" pitchFamily="34" charset="-122"/>
                <a:ea typeface="微软雅黑" panose="020B0503020204020204" pitchFamily="34" charset="-122"/>
                <a:cs typeface="+mn-ea"/>
              </a:rPr>
              <a:t>其结果求</a:t>
            </a:r>
            <a:r>
              <a:rPr lang="zh-CN" altLang="en-US" sz="2000" dirty="0">
                <a:solidFill>
                  <a:srgbClr val="1369B3"/>
                </a:solidFill>
                <a:latin typeface="微软雅黑" panose="020B0503020204020204" pitchFamily="34" charset="-122"/>
                <a:ea typeface="微软雅黑" panose="020B0503020204020204" pitchFamily="34" charset="-122"/>
                <a:cs typeface="+mn-ea"/>
              </a:rPr>
              <a:t>平方根</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23" name="文本框 22">
            <a:extLst>
              <a:ext uri="{FF2B5EF4-FFF2-40B4-BE49-F238E27FC236}">
                <a16:creationId xmlns:a16="http://schemas.microsoft.com/office/drawing/2014/main" id="{AB13F4B9-C4A3-4163-9384-AECFF762958A}"/>
              </a:ext>
            </a:extLst>
          </p:cNvPr>
          <p:cNvSpPr txBox="1"/>
          <p:nvPr/>
        </p:nvSpPr>
        <p:spPr>
          <a:xfrm>
            <a:off x="1342678" y="2963044"/>
            <a:ext cx="9073008" cy="1477328"/>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 </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Math.pow</a:t>
            </a:r>
            <a:r>
              <a:rPr lang="en-US" altLang="zh-CN" sz="2000" dirty="0">
                <a:solidFill>
                  <a:srgbClr val="595959"/>
                </a:solidFill>
                <a:latin typeface="微软雅黑" panose="020B0503020204020204" pitchFamily="34" charset="-122"/>
                <a:ea typeface="微软雅黑" panose="020B0503020204020204" pitchFamily="34" charset="-122"/>
                <a:cs typeface="+mn-ea"/>
              </a:rPr>
              <a:t>(2, 4);</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16</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Math.sqrt</a:t>
            </a:r>
            <a:r>
              <a:rPr lang="en-US" altLang="zh-CN" sz="2000" dirty="0">
                <a:solidFill>
                  <a:srgbClr val="595959"/>
                </a:solidFill>
                <a:latin typeface="微软雅黑" panose="020B0503020204020204" pitchFamily="34" charset="-122"/>
                <a:ea typeface="微软雅黑" panose="020B0503020204020204" pitchFamily="34" charset="-122"/>
                <a:cs typeface="+mn-ea"/>
              </a:rPr>
              <a:t>(a));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a:t>
            </a:r>
          </a:p>
        </p:txBody>
      </p:sp>
      <p:sp>
        <p:nvSpPr>
          <p:cNvPr id="24" name="文本框 23">
            <a:extLst>
              <a:ext uri="{FF2B5EF4-FFF2-40B4-BE49-F238E27FC236}">
                <a16:creationId xmlns:a16="http://schemas.microsoft.com/office/drawing/2014/main" id="{6F50A5FC-EF7B-42D2-86B4-B769A325ACB0}"/>
              </a:ext>
            </a:extLst>
          </p:cNvPr>
          <p:cNvSpPr txBox="1"/>
          <p:nvPr/>
        </p:nvSpPr>
        <p:spPr>
          <a:xfrm>
            <a:off x="3601111" y="4941962"/>
            <a:ext cx="1341967" cy="553998"/>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求平方根</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25" name="直接箭头连接符 24">
            <a:extLst>
              <a:ext uri="{FF2B5EF4-FFF2-40B4-BE49-F238E27FC236}">
                <a16:creationId xmlns:a16="http://schemas.microsoft.com/office/drawing/2014/main" id="{7DE94597-22E2-4183-8463-30D96F359808}"/>
              </a:ext>
            </a:extLst>
          </p:cNvPr>
          <p:cNvCxnSpPr/>
          <p:nvPr/>
        </p:nvCxnSpPr>
        <p:spPr>
          <a:xfrm>
            <a:off x="4297411" y="4326348"/>
            <a:ext cx="0" cy="652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3099024F-B6C2-409B-A575-3CBDF153F084}"/>
              </a:ext>
            </a:extLst>
          </p:cNvPr>
          <p:cNvSpPr/>
          <p:nvPr/>
        </p:nvSpPr>
        <p:spPr>
          <a:xfrm>
            <a:off x="3502918" y="3929044"/>
            <a:ext cx="1512168"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3099024F-B6C2-409B-A575-3CBDF153F084}"/>
              </a:ext>
            </a:extLst>
          </p:cNvPr>
          <p:cNvSpPr/>
          <p:nvPr/>
        </p:nvSpPr>
        <p:spPr>
          <a:xfrm>
            <a:off x="2926854" y="3050867"/>
            <a:ext cx="1872208" cy="39730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6F50A5FC-EF7B-42D2-86B4-B769A325ACB0}"/>
              </a:ext>
            </a:extLst>
          </p:cNvPr>
          <p:cNvSpPr txBox="1"/>
          <p:nvPr/>
        </p:nvSpPr>
        <p:spPr>
          <a:xfrm>
            <a:off x="3214886" y="1922449"/>
            <a:ext cx="1296144"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求幂</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31" name="直接箭头连接符 30">
            <a:extLst>
              <a:ext uri="{FF2B5EF4-FFF2-40B4-BE49-F238E27FC236}">
                <a16:creationId xmlns:a16="http://schemas.microsoft.com/office/drawing/2014/main" id="{7DE94597-22E2-4183-8463-30D96F359808}"/>
              </a:ext>
            </a:extLst>
          </p:cNvPr>
          <p:cNvCxnSpPr/>
          <p:nvPr/>
        </p:nvCxnSpPr>
        <p:spPr>
          <a:xfrm flipV="1">
            <a:off x="3862958" y="2425119"/>
            <a:ext cx="4067" cy="6257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75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a:extLst>
              <a:ext uri="{FF2B5EF4-FFF2-40B4-BE49-F238E27FC236}">
                <a16:creationId xmlns:a16="http://schemas.microsoft.com/office/drawing/2014/main" id="{017165D8-265A-4BEA-95DA-73DBCD31FA9D}"/>
              </a:ext>
            </a:extLst>
          </p:cNvPr>
          <p:cNvSpPr txBox="1"/>
          <p:nvPr/>
        </p:nvSpPr>
        <p:spPr>
          <a:xfrm>
            <a:off x="1054646" y="1182522"/>
            <a:ext cx="10369152" cy="1015663"/>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5</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）利用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ceil()</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实现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计算大于或等于</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1.1</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1.9</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的最小整数，利用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floor</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实现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计算小于或等于</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1.1</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1.9</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的最大</a:t>
            </a:r>
            <a:r>
              <a:rPr lang="zh-CN" altLang="en-US" sz="2000" dirty="0">
                <a:solidFill>
                  <a:srgbClr val="595959"/>
                </a:solidFill>
                <a:latin typeface="微软雅黑" panose="020B0503020204020204" pitchFamily="34" charset="-122"/>
                <a:ea typeface="微软雅黑" panose="020B0503020204020204" pitchFamily="34" charset="-122"/>
                <a:cs typeface="+mn-ea"/>
              </a:rPr>
              <a:t>整数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23" name="文本框 22">
            <a:extLst>
              <a:ext uri="{FF2B5EF4-FFF2-40B4-BE49-F238E27FC236}">
                <a16:creationId xmlns:a16="http://schemas.microsoft.com/office/drawing/2014/main" id="{AB13F4B9-C4A3-4163-9384-AECFF762958A}"/>
              </a:ext>
            </a:extLst>
          </p:cNvPr>
          <p:cNvSpPr txBox="1"/>
          <p:nvPr/>
        </p:nvSpPr>
        <p:spPr>
          <a:xfrm>
            <a:off x="2206774" y="2749402"/>
            <a:ext cx="8116666" cy="1938992"/>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Math.ceil</a:t>
            </a:r>
            <a:r>
              <a:rPr lang="en-US" altLang="zh-CN" sz="2000" dirty="0">
                <a:solidFill>
                  <a:srgbClr val="595959"/>
                </a:solidFill>
                <a:latin typeface="微软雅黑" panose="020B0503020204020204" pitchFamily="34" charset="-122"/>
                <a:ea typeface="微软雅黑" panose="020B0503020204020204" pitchFamily="34" charset="-122"/>
                <a:cs typeface="+mn-ea"/>
              </a:rPr>
              <a:t>(1.1));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Math.ceil</a:t>
            </a:r>
            <a:r>
              <a:rPr lang="en-US" altLang="zh-CN" sz="2000" dirty="0">
                <a:solidFill>
                  <a:srgbClr val="595959"/>
                </a:solidFill>
                <a:latin typeface="微软雅黑" panose="020B0503020204020204" pitchFamily="34" charset="-122"/>
                <a:ea typeface="微软雅黑" panose="020B0503020204020204" pitchFamily="34" charset="-122"/>
                <a:cs typeface="+mn-ea"/>
              </a:rPr>
              <a:t>(1.9));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Math.floor</a:t>
            </a:r>
            <a:r>
              <a:rPr lang="en-US" altLang="zh-CN" sz="2000" dirty="0">
                <a:solidFill>
                  <a:srgbClr val="595959"/>
                </a:solidFill>
                <a:latin typeface="微软雅黑" panose="020B0503020204020204" pitchFamily="34" charset="-122"/>
                <a:ea typeface="微软雅黑" panose="020B0503020204020204" pitchFamily="34" charset="-122"/>
                <a:cs typeface="+mn-ea"/>
              </a:rPr>
              <a:t>(1.1));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Math.floor</a:t>
            </a:r>
            <a:r>
              <a:rPr lang="en-US" altLang="zh-CN" sz="2000" dirty="0">
                <a:solidFill>
                  <a:srgbClr val="595959"/>
                </a:solidFill>
                <a:latin typeface="微软雅黑" panose="020B0503020204020204" pitchFamily="34" charset="-122"/>
                <a:ea typeface="微软雅黑" panose="020B0503020204020204" pitchFamily="34" charset="-122"/>
                <a:cs typeface="+mn-ea"/>
              </a:rPr>
              <a:t>(1.9));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a:t>
            </a:r>
          </a:p>
        </p:txBody>
      </p:sp>
      <p:sp>
        <p:nvSpPr>
          <p:cNvPr id="5" name="矩形 4">
            <a:extLst>
              <a:ext uri="{FF2B5EF4-FFF2-40B4-BE49-F238E27FC236}">
                <a16:creationId xmlns:a16="http://schemas.microsoft.com/office/drawing/2014/main" id="{3099024F-B6C2-409B-A575-3CBDF153F084}"/>
              </a:ext>
            </a:extLst>
          </p:cNvPr>
          <p:cNvSpPr/>
          <p:nvPr/>
        </p:nvSpPr>
        <p:spPr>
          <a:xfrm>
            <a:off x="4367014" y="2863337"/>
            <a:ext cx="1656184" cy="8069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6F50A5FC-EF7B-42D2-86B4-B769A325ACB0}"/>
              </a:ext>
            </a:extLst>
          </p:cNvPr>
          <p:cNvSpPr txBox="1"/>
          <p:nvPr/>
        </p:nvSpPr>
        <p:spPr>
          <a:xfrm>
            <a:off x="4655046" y="1976786"/>
            <a:ext cx="1296144"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向上取整</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8" name="直接箭头连接符 7">
            <a:extLst>
              <a:ext uri="{FF2B5EF4-FFF2-40B4-BE49-F238E27FC236}">
                <a16:creationId xmlns:a16="http://schemas.microsoft.com/office/drawing/2014/main" id="{7DE94597-22E2-4183-8463-30D96F359808}"/>
              </a:ext>
            </a:extLst>
          </p:cNvPr>
          <p:cNvCxnSpPr/>
          <p:nvPr/>
        </p:nvCxnSpPr>
        <p:spPr>
          <a:xfrm flipV="1">
            <a:off x="5303118" y="2533378"/>
            <a:ext cx="0" cy="329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50A5FC-EF7B-42D2-86B4-B769A325ACB0}"/>
              </a:ext>
            </a:extLst>
          </p:cNvPr>
          <p:cNvSpPr txBox="1"/>
          <p:nvPr/>
        </p:nvSpPr>
        <p:spPr>
          <a:xfrm>
            <a:off x="4609223" y="5234426"/>
            <a:ext cx="1341967"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向下取整</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10" name="直接箭头连接符 9">
            <a:extLst>
              <a:ext uri="{FF2B5EF4-FFF2-40B4-BE49-F238E27FC236}">
                <a16:creationId xmlns:a16="http://schemas.microsoft.com/office/drawing/2014/main" id="{7DE94597-22E2-4183-8463-30D96F359808}"/>
              </a:ext>
            </a:extLst>
          </p:cNvPr>
          <p:cNvCxnSpPr/>
          <p:nvPr/>
        </p:nvCxnSpPr>
        <p:spPr>
          <a:xfrm>
            <a:off x="5305523" y="4618812"/>
            <a:ext cx="0" cy="652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3099024F-B6C2-409B-A575-3CBDF153F084}"/>
              </a:ext>
            </a:extLst>
          </p:cNvPr>
          <p:cNvSpPr/>
          <p:nvPr/>
        </p:nvSpPr>
        <p:spPr>
          <a:xfrm>
            <a:off x="4367014" y="3784225"/>
            <a:ext cx="1800200" cy="83458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98114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71292" y="572758"/>
            <a:ext cx="3911746"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章节概述</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 Summary</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sp>
        <p:nvSpPr>
          <p:cNvPr id="80" name="TextBox 35"/>
          <p:cNvSpPr txBox="1">
            <a:spLocks noChangeArrowheads="1"/>
          </p:cNvSpPr>
          <p:nvPr/>
        </p:nvSpPr>
        <p:spPr bwMode="auto">
          <a:xfrm>
            <a:off x="982638" y="2061642"/>
            <a:ext cx="10269847" cy="335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在</a:t>
            </a:r>
            <a:r>
              <a:rPr lang="zh-CN" altLang="en-US" sz="2000" dirty="0">
                <a:solidFill>
                  <a:srgbClr val="595959"/>
                </a:solidFill>
                <a:latin typeface="微软雅黑" panose="020B0503020204020204" pitchFamily="34" charset="-122"/>
                <a:ea typeface="微软雅黑" panose="020B0503020204020204" pitchFamily="34" charset="-122"/>
              </a:rPr>
              <a:t>日常开发中，经常需要对</a:t>
            </a:r>
            <a:r>
              <a:rPr lang="zh-CN" altLang="en-US" sz="2000" dirty="0">
                <a:solidFill>
                  <a:srgbClr val="1369B3"/>
                </a:solidFill>
                <a:latin typeface="微软雅黑" panose="020B0503020204020204" pitchFamily="34" charset="-122"/>
                <a:ea typeface="微软雅黑" panose="020B0503020204020204" pitchFamily="34" charset="-122"/>
              </a:rPr>
              <a:t>数组</a:t>
            </a:r>
            <a:r>
              <a:rPr lang="zh-CN" altLang="en-US"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日期</a:t>
            </a:r>
            <a:r>
              <a:rPr lang="zh-CN" altLang="en-US" sz="2000" dirty="0">
                <a:solidFill>
                  <a:srgbClr val="595959"/>
                </a:solidFill>
                <a:latin typeface="微软雅黑" panose="020B0503020204020204" pitchFamily="34" charset="-122"/>
                <a:ea typeface="微软雅黑" panose="020B0503020204020204" pitchFamily="34" charset="-122"/>
              </a:rPr>
              <a:t>或者</a:t>
            </a:r>
            <a:r>
              <a:rPr lang="zh-CN" altLang="en-US" sz="2000" dirty="0">
                <a:solidFill>
                  <a:srgbClr val="1369B3"/>
                </a:solidFill>
                <a:latin typeface="微软雅黑" panose="020B0503020204020204" pitchFamily="34" charset="-122"/>
                <a:ea typeface="微软雅黑" panose="020B0503020204020204" pitchFamily="34" charset="-122"/>
              </a:rPr>
              <a:t>字符串</a:t>
            </a:r>
            <a:r>
              <a:rPr lang="zh-CN" altLang="en-US" sz="2000" dirty="0">
                <a:solidFill>
                  <a:srgbClr val="595959"/>
                </a:solidFill>
                <a:latin typeface="微软雅黑" panose="020B0503020204020204" pitchFamily="34" charset="-122"/>
                <a:ea typeface="微软雅黑" panose="020B0503020204020204" pitchFamily="34" charset="-122"/>
              </a:rPr>
              <a:t>进行一些操作，例如对</a:t>
            </a:r>
            <a:r>
              <a:rPr lang="zh-CN" altLang="en-US" sz="2000" dirty="0" smtClean="0">
                <a:solidFill>
                  <a:srgbClr val="595959"/>
                </a:solidFill>
                <a:latin typeface="微软雅黑" panose="020B0503020204020204" pitchFamily="34" charset="-122"/>
                <a:ea typeface="微软雅黑" panose="020B0503020204020204" pitchFamily="34" charset="-122"/>
              </a:rPr>
              <a:t>数组元素进行</a:t>
            </a:r>
            <a:r>
              <a:rPr lang="zh-CN" altLang="en-US" sz="2000" dirty="0">
                <a:solidFill>
                  <a:srgbClr val="1369B3"/>
                </a:solidFill>
                <a:latin typeface="微软雅黑" panose="020B0503020204020204" pitchFamily="34" charset="-122"/>
                <a:ea typeface="微软雅黑" panose="020B0503020204020204" pitchFamily="34" charset="-122"/>
              </a:rPr>
              <a:t>排序</a:t>
            </a:r>
            <a:r>
              <a:rPr lang="zh-CN" altLang="en-US" sz="2000" dirty="0">
                <a:solidFill>
                  <a:srgbClr val="595959"/>
                </a:solidFill>
                <a:latin typeface="微软雅黑" panose="020B0503020204020204" pitchFamily="34" charset="-122"/>
                <a:ea typeface="微软雅黑" panose="020B0503020204020204" pitchFamily="34" charset="-122"/>
              </a:rPr>
              <a:t>，虽然我们可以使用</a:t>
            </a:r>
            <a:r>
              <a:rPr lang="zh-CN" altLang="en-US" sz="2000" dirty="0">
                <a:solidFill>
                  <a:srgbClr val="1369B3"/>
                </a:solidFill>
                <a:latin typeface="微软雅黑" panose="020B0503020204020204" pitchFamily="34" charset="-122"/>
                <a:ea typeface="微软雅黑" panose="020B0503020204020204" pitchFamily="34" charset="-122"/>
              </a:rPr>
              <a:t>插入排序</a:t>
            </a:r>
            <a:r>
              <a:rPr lang="zh-CN" altLang="en-US" sz="2000" dirty="0">
                <a:solidFill>
                  <a:srgbClr val="595959"/>
                </a:solidFill>
                <a:latin typeface="微软雅黑" panose="020B0503020204020204" pitchFamily="34" charset="-122"/>
                <a:ea typeface="微软雅黑" panose="020B0503020204020204" pitchFamily="34" charset="-122"/>
              </a:rPr>
              <a:t>或者</a:t>
            </a:r>
            <a:r>
              <a:rPr lang="zh-CN" altLang="en-US" sz="2000" dirty="0">
                <a:solidFill>
                  <a:srgbClr val="1369B3"/>
                </a:solidFill>
                <a:latin typeface="微软雅黑" panose="020B0503020204020204" pitchFamily="34" charset="-122"/>
                <a:ea typeface="微软雅黑" panose="020B0503020204020204" pitchFamily="34" charset="-122"/>
              </a:rPr>
              <a:t>冒泡排序</a:t>
            </a:r>
            <a:r>
              <a:rPr lang="zh-CN" altLang="en-US" sz="2000" dirty="0">
                <a:solidFill>
                  <a:srgbClr val="595959"/>
                </a:solidFill>
                <a:latin typeface="微软雅黑" panose="020B0503020204020204" pitchFamily="34" charset="-122"/>
                <a:ea typeface="微软雅黑" panose="020B0503020204020204" pitchFamily="34" charset="-122"/>
              </a:rPr>
              <a:t>来完成，但是这两种排序方式实现起来都比较麻烦</a:t>
            </a:r>
            <a:r>
              <a:rPr lang="zh-CN" altLang="en-US" sz="2000" dirty="0" smtClean="0">
                <a:solidFill>
                  <a:srgbClr val="595959"/>
                </a:solidFill>
                <a:latin typeface="微软雅黑" panose="020B0503020204020204" pitchFamily="34" charset="-122"/>
                <a:ea typeface="微软雅黑" panose="020B0503020204020204" pitchFamily="34" charset="-122"/>
              </a:rPr>
              <a:t>。为了</a:t>
            </a:r>
            <a:r>
              <a:rPr lang="zh-CN" altLang="en-US" sz="2000" dirty="0">
                <a:solidFill>
                  <a:srgbClr val="595959"/>
                </a:solidFill>
                <a:latin typeface="微软雅黑" panose="020B0503020204020204" pitchFamily="34" charset="-122"/>
                <a:ea typeface="微软雅黑" panose="020B0503020204020204" pitchFamily="34" charset="-122"/>
              </a:rPr>
              <a:t>提高开发效率，</a:t>
            </a:r>
            <a:r>
              <a:rPr lang="en-US" altLang="zh-CN" sz="2000" dirty="0">
                <a:solidFill>
                  <a:srgbClr val="595959"/>
                </a:solidFill>
                <a:latin typeface="微软雅黑" panose="020B0503020204020204" pitchFamily="34" charset="-122"/>
                <a:ea typeface="微软雅黑" panose="020B0503020204020204" pitchFamily="34" charset="-122"/>
              </a:rPr>
              <a:t>JavaScript</a:t>
            </a:r>
            <a:r>
              <a:rPr lang="zh-CN" altLang="en-US" sz="2000" dirty="0">
                <a:solidFill>
                  <a:srgbClr val="595959"/>
                </a:solidFill>
                <a:latin typeface="微软雅黑" panose="020B0503020204020204" pitchFamily="34" charset="-122"/>
                <a:ea typeface="微软雅黑" panose="020B0503020204020204" pitchFamily="34" charset="-122"/>
              </a:rPr>
              <a:t>提供了一些常用的</a:t>
            </a:r>
            <a:r>
              <a:rPr lang="zh-CN" altLang="en-US" sz="2000" dirty="0">
                <a:solidFill>
                  <a:srgbClr val="1369B3"/>
                </a:solidFill>
                <a:latin typeface="微软雅黑" panose="020B0503020204020204" pitchFamily="34" charset="-122"/>
                <a:ea typeface="微软雅黑" panose="020B0503020204020204" pitchFamily="34" charset="-122"/>
              </a:rPr>
              <a:t>内置对象</a:t>
            </a:r>
            <a:r>
              <a:rPr lang="zh-CN" altLang="en-US" sz="2000" dirty="0">
                <a:solidFill>
                  <a:srgbClr val="595959"/>
                </a:solidFill>
                <a:latin typeface="微软雅黑" panose="020B0503020204020204" pitchFamily="34" charset="-122"/>
                <a:ea typeface="微软雅黑" panose="020B0503020204020204" pitchFamily="34" charset="-122"/>
              </a:rPr>
              <a:t>，可以帮助我们快速实现程序的某些功能。例如，</a:t>
            </a:r>
            <a:r>
              <a:rPr lang="en-US" altLang="zh-CN" sz="2000" dirty="0" smtClean="0">
                <a:solidFill>
                  <a:srgbClr val="595959"/>
                </a:solidFill>
                <a:latin typeface="微软雅黑" panose="020B0503020204020204" pitchFamily="34" charset="-122"/>
                <a:ea typeface="微软雅黑" panose="020B0503020204020204" pitchFamily="34" charset="-122"/>
              </a:rPr>
              <a:t>5.7.1</a:t>
            </a:r>
            <a:r>
              <a:rPr lang="zh-CN" altLang="en-US" sz="2000" dirty="0" smtClean="0">
                <a:solidFill>
                  <a:srgbClr val="595959"/>
                </a:solidFill>
                <a:latin typeface="微软雅黑" panose="020B0503020204020204" pitchFamily="34" charset="-122"/>
                <a:ea typeface="微软雅黑" panose="020B0503020204020204" pitchFamily="34" charset="-122"/>
              </a:rPr>
              <a:t>小节</a:t>
            </a:r>
            <a:r>
              <a:rPr lang="zh-CN" altLang="en-US" sz="2000" dirty="0">
                <a:solidFill>
                  <a:srgbClr val="595959"/>
                </a:solidFill>
                <a:latin typeface="微软雅黑" panose="020B0503020204020204" pitchFamily="34" charset="-122"/>
                <a:ea typeface="微软雅黑" panose="020B0503020204020204" pitchFamily="34" charset="-122"/>
              </a:rPr>
              <a:t>会讲到如何用</a:t>
            </a:r>
            <a:r>
              <a:rPr lang="zh-CN" altLang="en-US" sz="2000" dirty="0" smtClean="0">
                <a:solidFill>
                  <a:srgbClr val="595959"/>
                </a:solidFill>
                <a:latin typeface="微软雅黑" panose="020B0503020204020204" pitchFamily="34" charset="-122"/>
                <a:ea typeface="微软雅黑" panose="020B0503020204020204" pitchFamily="34" charset="-122"/>
              </a:rPr>
              <a:t>内置对象</a:t>
            </a:r>
            <a:r>
              <a:rPr lang="en-US" altLang="zh-CN" sz="2000" dirty="0" smtClean="0">
                <a:solidFill>
                  <a:srgbClr val="1369B3"/>
                </a:solidFill>
                <a:latin typeface="微软雅黑" panose="020B0503020204020204" pitchFamily="34" charset="-122"/>
                <a:ea typeface="微软雅黑" panose="020B0503020204020204" pitchFamily="34" charset="-122"/>
              </a:rPr>
              <a:t>Array</a:t>
            </a:r>
            <a:r>
              <a:rPr lang="zh-CN" altLang="en-US" sz="2000" dirty="0" smtClean="0">
                <a:solidFill>
                  <a:srgbClr val="595959"/>
                </a:solidFill>
                <a:latin typeface="微软雅黑" panose="020B0503020204020204" pitchFamily="34" charset="-122"/>
                <a:ea typeface="微软雅黑" panose="020B0503020204020204" pitchFamily="34" charset="-122"/>
              </a:rPr>
              <a:t>的</a:t>
            </a:r>
            <a:r>
              <a:rPr lang="en-US" altLang="zh-CN" sz="2000" dirty="0" smtClean="0">
                <a:solidFill>
                  <a:srgbClr val="1369B3"/>
                </a:solidFill>
                <a:latin typeface="微软雅黑" panose="020B0503020204020204" pitchFamily="34" charset="-122"/>
                <a:ea typeface="微软雅黑" panose="020B0503020204020204" pitchFamily="34" charset="-122"/>
              </a:rPr>
              <a:t>sort()</a:t>
            </a:r>
            <a:r>
              <a:rPr lang="zh-CN" altLang="en-US" sz="2000" dirty="0" smtClean="0">
                <a:solidFill>
                  <a:srgbClr val="595959"/>
                </a:solidFill>
                <a:latin typeface="微软雅黑" panose="020B0503020204020204" pitchFamily="34" charset="-122"/>
                <a:ea typeface="微软雅黑" panose="020B0503020204020204" pitchFamily="34" charset="-122"/>
              </a:rPr>
              <a:t>方法完成数组元素排序，</a:t>
            </a:r>
            <a:r>
              <a:rPr lang="en-US" altLang="zh-CN" sz="2000" dirty="0" smtClean="0">
                <a:solidFill>
                  <a:srgbClr val="1369B3"/>
                </a:solidFill>
                <a:latin typeface="微软雅黑" panose="020B0503020204020204" pitchFamily="34" charset="-122"/>
                <a:ea typeface="微软雅黑" panose="020B0503020204020204" pitchFamily="34" charset="-122"/>
              </a:rPr>
              <a:t>sort()</a:t>
            </a:r>
            <a:r>
              <a:rPr lang="zh-CN" altLang="en-US" sz="2000" dirty="0" smtClean="0">
                <a:solidFill>
                  <a:srgbClr val="595959"/>
                </a:solidFill>
                <a:latin typeface="微软雅黑" panose="020B0503020204020204" pitchFamily="34" charset="-122"/>
                <a:ea typeface="微软雅黑" panose="020B0503020204020204" pitchFamily="34" charset="-122"/>
              </a:rPr>
              <a:t>方法会帮我们完成数组元素排序，我们只需调用该方法即可，所以开发效率高。当</a:t>
            </a:r>
            <a:r>
              <a:rPr lang="zh-CN" altLang="en-US" sz="2000" dirty="0">
                <a:solidFill>
                  <a:srgbClr val="595959"/>
                </a:solidFill>
                <a:latin typeface="微软雅黑" panose="020B0503020204020204" pitchFamily="34" charset="-122"/>
                <a:ea typeface="微软雅黑" panose="020B0503020204020204" pitchFamily="34" charset="-122"/>
              </a:rPr>
              <a:t>内置</a:t>
            </a:r>
            <a:r>
              <a:rPr lang="zh-CN" altLang="en-US" sz="2000" dirty="0" smtClean="0">
                <a:solidFill>
                  <a:srgbClr val="595959"/>
                </a:solidFill>
                <a:latin typeface="微软雅黑" panose="020B0503020204020204" pitchFamily="34" charset="-122"/>
                <a:ea typeface="微软雅黑" panose="020B0503020204020204" pitchFamily="34" charset="-122"/>
              </a:rPr>
              <a:t>对象无法</a:t>
            </a:r>
            <a:r>
              <a:rPr lang="zh-CN" altLang="en-US" sz="2000" dirty="0">
                <a:solidFill>
                  <a:srgbClr val="595959"/>
                </a:solidFill>
                <a:latin typeface="微软雅黑" panose="020B0503020204020204" pitchFamily="34" charset="-122"/>
                <a:ea typeface="微软雅黑" panose="020B0503020204020204" pitchFamily="34" charset="-122"/>
              </a:rPr>
              <a:t>满足开发需求时，还可以通过</a:t>
            </a:r>
            <a:r>
              <a:rPr lang="zh-CN" altLang="en-US" sz="2000" dirty="0">
                <a:solidFill>
                  <a:srgbClr val="1369B3"/>
                </a:solidFill>
                <a:latin typeface="微软雅黑" panose="020B0503020204020204" pitchFamily="34" charset="-122"/>
                <a:ea typeface="微软雅黑" panose="020B0503020204020204" pitchFamily="34" charset="-122"/>
              </a:rPr>
              <a:t>自定义对象</a:t>
            </a:r>
            <a:r>
              <a:rPr lang="zh-CN" altLang="en-US" sz="2000" dirty="0">
                <a:solidFill>
                  <a:srgbClr val="595959"/>
                </a:solidFill>
                <a:latin typeface="微软雅黑" panose="020B0503020204020204" pitchFamily="34" charset="-122"/>
                <a:ea typeface="微软雅黑" panose="020B0503020204020204" pitchFamily="34" charset="-122"/>
              </a:rPr>
              <a:t>来实现程序的</a:t>
            </a:r>
            <a:r>
              <a:rPr lang="zh-CN" altLang="en-US" sz="2000" dirty="0" smtClean="0">
                <a:solidFill>
                  <a:srgbClr val="595959"/>
                </a:solidFill>
                <a:latin typeface="微软雅黑" panose="020B0503020204020204" pitchFamily="34" charset="-122"/>
                <a:ea typeface="微软雅黑" panose="020B0503020204020204" pitchFamily="34" charset="-122"/>
              </a:rPr>
              <a:t>功能。本章</a:t>
            </a:r>
            <a:r>
              <a:rPr lang="zh-CN" altLang="en-US" sz="2000" dirty="0">
                <a:solidFill>
                  <a:srgbClr val="595959"/>
                </a:solidFill>
                <a:latin typeface="微软雅黑" panose="020B0503020204020204" pitchFamily="34" charset="-122"/>
                <a:ea typeface="微软雅黑" panose="020B0503020204020204" pitchFamily="34" charset="-122"/>
              </a:rPr>
              <a:t>将针对</a:t>
            </a:r>
            <a:r>
              <a:rPr lang="en-US" altLang="zh-CN" sz="2000" dirty="0">
                <a:solidFill>
                  <a:srgbClr val="595959"/>
                </a:solidFill>
                <a:latin typeface="微软雅黑" panose="020B0503020204020204" pitchFamily="34" charset="-122"/>
                <a:ea typeface="微软雅黑" panose="020B0503020204020204" pitchFamily="34" charset="-122"/>
              </a:rPr>
              <a:t>JavaScript</a:t>
            </a:r>
            <a:r>
              <a:rPr lang="zh-CN" altLang="en-US" sz="2000" dirty="0">
                <a:solidFill>
                  <a:srgbClr val="595959"/>
                </a:solidFill>
                <a:latin typeface="微软雅黑" panose="020B0503020204020204" pitchFamily="34" charset="-122"/>
                <a:ea typeface="微软雅黑" panose="020B0503020204020204" pitchFamily="34" charset="-122"/>
              </a:rPr>
              <a:t>中的</a:t>
            </a:r>
            <a:r>
              <a:rPr lang="zh-CN" altLang="en-US" sz="2000" dirty="0">
                <a:solidFill>
                  <a:srgbClr val="1369B3"/>
                </a:solidFill>
                <a:latin typeface="微软雅黑" panose="020B0503020204020204" pitchFamily="34" charset="-122"/>
                <a:ea typeface="微软雅黑" panose="020B0503020204020204" pitchFamily="34" charset="-122"/>
              </a:rPr>
              <a:t>对象</a:t>
            </a:r>
            <a:r>
              <a:rPr lang="zh-CN" altLang="en-US" sz="2000" dirty="0">
                <a:solidFill>
                  <a:srgbClr val="595959"/>
                </a:solidFill>
                <a:latin typeface="微软雅黑" panose="020B0503020204020204" pitchFamily="34" charset="-122"/>
                <a:ea typeface="微软雅黑" panose="020B0503020204020204" pitchFamily="34" charset="-122"/>
              </a:rPr>
              <a:t>进行详细讲解。</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a:extLst>
              <a:ext uri="{FF2B5EF4-FFF2-40B4-BE49-F238E27FC236}">
                <a16:creationId xmlns:a16="http://schemas.microsoft.com/office/drawing/2014/main" id="{017165D8-265A-4BEA-95DA-73DBCD31FA9D}"/>
              </a:ext>
            </a:extLst>
          </p:cNvPr>
          <p:cNvSpPr txBox="1"/>
          <p:nvPr/>
        </p:nvSpPr>
        <p:spPr>
          <a:xfrm>
            <a:off x="1054646" y="1182522"/>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6</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）利用</a:t>
            </a:r>
            <a:r>
              <a:rPr lang="en-US" altLang="zh-CN" sz="2000" dirty="0">
                <a:solidFill>
                  <a:srgbClr val="1369B3"/>
                </a:solidFill>
                <a:latin typeface="微软雅黑" panose="020B0503020204020204" pitchFamily="34" charset="-122"/>
                <a:ea typeface="微软雅黑" panose="020B0503020204020204" pitchFamily="34" charset="-122"/>
                <a:cs typeface="+mn-ea"/>
              </a:rPr>
              <a:t>round()</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实现计算数字</a:t>
            </a:r>
            <a:r>
              <a:rPr lang="en-US" altLang="zh-CN" sz="2000" dirty="0">
                <a:solidFill>
                  <a:srgbClr val="595959"/>
                </a:solidFill>
                <a:latin typeface="微软雅黑" panose="020B0503020204020204" pitchFamily="34" charset="-122"/>
                <a:ea typeface="微软雅黑" panose="020B0503020204020204" pitchFamily="34" charset="-122"/>
                <a:cs typeface="+mn-ea"/>
              </a:rPr>
              <a:t>1.1</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1.5</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1.9</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-1.5</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a:solidFill>
                  <a:srgbClr val="595959"/>
                </a:solidFill>
                <a:latin typeface="微软雅黑" panose="020B0503020204020204" pitchFamily="34" charset="-122"/>
                <a:ea typeface="微软雅黑" panose="020B0503020204020204" pitchFamily="34" charset="-122"/>
                <a:cs typeface="+mn-ea"/>
              </a:rPr>
              <a:t>-1.6</a:t>
            </a:r>
            <a:r>
              <a:rPr lang="zh-CN" altLang="en-US" sz="2000" dirty="0">
                <a:solidFill>
                  <a:srgbClr val="1369B3"/>
                </a:solidFill>
                <a:latin typeface="微软雅黑" panose="020B0503020204020204" pitchFamily="34" charset="-122"/>
                <a:ea typeface="微软雅黑" panose="020B0503020204020204" pitchFamily="34" charset="-122"/>
                <a:cs typeface="+mn-ea"/>
              </a:rPr>
              <a:t>四舍五入</a:t>
            </a:r>
            <a:r>
              <a:rPr lang="zh-CN" altLang="en-US" sz="2000" dirty="0">
                <a:solidFill>
                  <a:srgbClr val="595959"/>
                </a:solidFill>
                <a:latin typeface="微软雅黑" panose="020B0503020204020204" pitchFamily="34" charset="-122"/>
                <a:ea typeface="微软雅黑" panose="020B0503020204020204" pitchFamily="34" charset="-122"/>
                <a:cs typeface="+mn-ea"/>
              </a:rPr>
              <a:t>后的整数值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23" name="文本框 22">
            <a:extLst>
              <a:ext uri="{FF2B5EF4-FFF2-40B4-BE49-F238E27FC236}">
                <a16:creationId xmlns:a16="http://schemas.microsoft.com/office/drawing/2014/main" id="{AB13F4B9-C4A3-4163-9384-AECFF762958A}"/>
              </a:ext>
            </a:extLst>
          </p:cNvPr>
          <p:cNvSpPr txBox="1"/>
          <p:nvPr/>
        </p:nvSpPr>
        <p:spPr>
          <a:xfrm>
            <a:off x="1630710" y="2133650"/>
            <a:ext cx="8784976" cy="2400657"/>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Math.round</a:t>
            </a:r>
            <a:r>
              <a:rPr lang="en-US" altLang="zh-CN" sz="2000" dirty="0">
                <a:solidFill>
                  <a:srgbClr val="595959"/>
                </a:solidFill>
                <a:latin typeface="微软雅黑" panose="020B0503020204020204" pitchFamily="34" charset="-122"/>
                <a:ea typeface="微软雅黑" panose="020B0503020204020204" pitchFamily="34" charset="-122"/>
                <a:cs typeface="+mn-ea"/>
              </a:rPr>
              <a:t>(1.1));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Math.round</a:t>
            </a:r>
            <a:r>
              <a:rPr lang="en-US" altLang="zh-CN" sz="2000" dirty="0">
                <a:solidFill>
                  <a:srgbClr val="595959"/>
                </a:solidFill>
                <a:latin typeface="微软雅黑" panose="020B0503020204020204" pitchFamily="34" charset="-122"/>
                <a:ea typeface="微软雅黑" panose="020B0503020204020204" pitchFamily="34" charset="-122"/>
                <a:cs typeface="+mn-ea"/>
              </a:rPr>
              <a:t>(1.5));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Math.round</a:t>
            </a:r>
            <a:r>
              <a:rPr lang="en-US" altLang="zh-CN" sz="2000" dirty="0">
                <a:solidFill>
                  <a:srgbClr val="595959"/>
                </a:solidFill>
                <a:latin typeface="微软雅黑" panose="020B0503020204020204" pitchFamily="34" charset="-122"/>
                <a:ea typeface="微软雅黑" panose="020B0503020204020204" pitchFamily="34" charset="-122"/>
                <a:cs typeface="+mn-ea"/>
              </a:rPr>
              <a:t>(1.9));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Math.round</a:t>
            </a:r>
            <a:r>
              <a:rPr lang="en-US" altLang="zh-CN" sz="2000" dirty="0">
                <a:solidFill>
                  <a:srgbClr val="595959"/>
                </a:solidFill>
                <a:latin typeface="微软雅黑" panose="020B0503020204020204" pitchFamily="34" charset="-122"/>
                <a:ea typeface="微软雅黑" panose="020B0503020204020204" pitchFamily="34" charset="-122"/>
                <a:cs typeface="+mn-ea"/>
              </a:rPr>
              <a:t>(-1.5));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（取较大值）</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Math.round</a:t>
            </a:r>
            <a:r>
              <a:rPr lang="en-US" altLang="zh-CN" sz="2000" dirty="0">
                <a:solidFill>
                  <a:srgbClr val="595959"/>
                </a:solidFill>
                <a:latin typeface="微软雅黑" panose="020B0503020204020204" pitchFamily="34" charset="-122"/>
                <a:ea typeface="微软雅黑" panose="020B0503020204020204" pitchFamily="34" charset="-122"/>
                <a:cs typeface="+mn-ea"/>
              </a:rPr>
              <a:t>(-1.6));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a:t>
            </a:r>
          </a:p>
        </p:txBody>
      </p:sp>
      <p:sp>
        <p:nvSpPr>
          <p:cNvPr id="5" name="文本框 4">
            <a:extLst>
              <a:ext uri="{FF2B5EF4-FFF2-40B4-BE49-F238E27FC236}">
                <a16:creationId xmlns:a16="http://schemas.microsoft.com/office/drawing/2014/main" id="{6F50A5FC-EF7B-42D2-86B4-B769A325ACB0}"/>
              </a:ext>
            </a:extLst>
          </p:cNvPr>
          <p:cNvSpPr txBox="1"/>
          <p:nvPr/>
        </p:nvSpPr>
        <p:spPr>
          <a:xfrm>
            <a:off x="4177175" y="5072570"/>
            <a:ext cx="1341967" cy="499624"/>
          </a:xfrm>
          <a:prstGeom prst="rect">
            <a:avLst/>
          </a:prstGeom>
          <a:noFill/>
        </p:spPr>
        <p:txBody>
          <a:bodyPr wrap="square">
            <a:spAutoFit/>
          </a:bodyPr>
          <a:lstStyle/>
          <a:p>
            <a:pPr algn="ctr">
              <a:lnSpc>
                <a:spcPct val="150000"/>
              </a:lnSpc>
            </a:pPr>
            <a:r>
              <a:rPr lang="zh-CN" altLang="en-US" sz="2000" dirty="0" smtClean="0">
                <a:solidFill>
                  <a:srgbClr val="FF0000"/>
                </a:solidFill>
                <a:latin typeface="微软雅黑" panose="020B0503020204020204" pitchFamily="34" charset="-122"/>
                <a:ea typeface="微软雅黑" panose="020B0503020204020204" pitchFamily="34" charset="-122"/>
              </a:rPr>
              <a:t>四舍五入</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7" name="直接箭头连接符 6">
            <a:extLst>
              <a:ext uri="{FF2B5EF4-FFF2-40B4-BE49-F238E27FC236}">
                <a16:creationId xmlns:a16="http://schemas.microsoft.com/office/drawing/2014/main" id="{7DE94597-22E2-4183-8463-30D96F359808}"/>
              </a:ext>
            </a:extLst>
          </p:cNvPr>
          <p:cNvCxnSpPr/>
          <p:nvPr/>
        </p:nvCxnSpPr>
        <p:spPr>
          <a:xfrm>
            <a:off x="4873475" y="4456956"/>
            <a:ext cx="0" cy="652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3099024F-B6C2-409B-A575-3CBDF153F084}"/>
              </a:ext>
            </a:extLst>
          </p:cNvPr>
          <p:cNvSpPr/>
          <p:nvPr/>
        </p:nvSpPr>
        <p:spPr>
          <a:xfrm>
            <a:off x="3763464" y="2277666"/>
            <a:ext cx="2043710" cy="217906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94875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5.5.1  Math</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a:extLst>
              <a:ext uri="{FF2B5EF4-FFF2-40B4-BE49-F238E27FC236}">
                <a16:creationId xmlns:a16="http://schemas.microsoft.com/office/drawing/2014/main" id="{017165D8-265A-4BEA-95DA-73DBCD31FA9D}"/>
              </a:ext>
            </a:extLst>
          </p:cNvPr>
          <p:cNvSpPr txBox="1"/>
          <p:nvPr/>
        </p:nvSpPr>
        <p:spPr>
          <a:xfrm>
            <a:off x="1054646" y="1182522"/>
            <a:ext cx="10369152" cy="553998"/>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7</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）利用</a:t>
            </a:r>
            <a:r>
              <a:rPr lang="en-US" altLang="zh-CN" sz="2000" dirty="0">
                <a:solidFill>
                  <a:srgbClr val="1369B3"/>
                </a:solidFill>
                <a:latin typeface="微软雅黑" panose="020B0503020204020204" pitchFamily="34" charset="-122"/>
                <a:ea typeface="微软雅黑" panose="020B0503020204020204" pitchFamily="34" charset="-122"/>
                <a:cs typeface="+mn-ea"/>
              </a:rPr>
              <a:t>random()</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生成一个大于等于</a:t>
            </a:r>
            <a:r>
              <a:rPr lang="en-US" altLang="zh-CN" sz="2000" dirty="0">
                <a:solidFill>
                  <a:srgbClr val="595959"/>
                </a:solidFill>
                <a:latin typeface="微软雅黑" panose="020B0503020204020204" pitchFamily="34" charset="-122"/>
                <a:ea typeface="微软雅黑" panose="020B0503020204020204" pitchFamily="34" charset="-122"/>
                <a:cs typeface="+mn-ea"/>
              </a:rPr>
              <a:t>0</a:t>
            </a:r>
            <a:r>
              <a:rPr lang="zh-CN" altLang="en-US" sz="2000" dirty="0">
                <a:solidFill>
                  <a:srgbClr val="595959"/>
                </a:solidFill>
                <a:latin typeface="微软雅黑" panose="020B0503020204020204" pitchFamily="34" charset="-122"/>
                <a:ea typeface="微软雅黑" panose="020B0503020204020204" pitchFamily="34" charset="-122"/>
                <a:cs typeface="+mn-ea"/>
              </a:rPr>
              <a:t>且小于</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的随机数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23" name="文本框 22">
            <a:extLst>
              <a:ext uri="{FF2B5EF4-FFF2-40B4-BE49-F238E27FC236}">
                <a16:creationId xmlns:a16="http://schemas.microsoft.com/office/drawing/2014/main" id="{AB13F4B9-C4A3-4163-9384-AECFF762958A}"/>
              </a:ext>
            </a:extLst>
          </p:cNvPr>
          <p:cNvSpPr txBox="1"/>
          <p:nvPr/>
        </p:nvSpPr>
        <p:spPr>
          <a:xfrm>
            <a:off x="1054646" y="1917626"/>
            <a:ext cx="10657184" cy="499624"/>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Math.random</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0.925045617789475</a:t>
            </a:r>
          </a:p>
        </p:txBody>
      </p:sp>
      <p:sp>
        <p:nvSpPr>
          <p:cNvPr id="5" name="文本框 4">
            <a:extLst>
              <a:ext uri="{FF2B5EF4-FFF2-40B4-BE49-F238E27FC236}">
                <a16:creationId xmlns:a16="http://schemas.microsoft.com/office/drawing/2014/main" id="{AB13F4B9-C4A3-4163-9384-AECFF762958A}"/>
              </a:ext>
            </a:extLst>
          </p:cNvPr>
          <p:cNvSpPr txBox="1"/>
          <p:nvPr/>
        </p:nvSpPr>
        <p:spPr>
          <a:xfrm>
            <a:off x="1054646" y="3595668"/>
            <a:ext cx="10801200" cy="1938992"/>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Math.random</a:t>
            </a:r>
            <a:r>
              <a:rPr lang="en-US" altLang="zh-CN" sz="2000" dirty="0">
                <a:solidFill>
                  <a:srgbClr val="595959"/>
                </a:solidFill>
                <a:latin typeface="微软雅黑" panose="020B0503020204020204" pitchFamily="34" charset="-122"/>
                <a:ea typeface="微软雅黑" panose="020B0503020204020204" pitchFamily="34" charset="-122"/>
                <a:cs typeface="+mn-ea"/>
              </a:rPr>
              <a:t>() * (n - m) +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m; 		    // </a:t>
            </a:r>
            <a:r>
              <a:rPr lang="zh-CN" altLang="en-US" sz="2000" dirty="0">
                <a:solidFill>
                  <a:srgbClr val="595959"/>
                </a:solidFill>
                <a:latin typeface="微软雅黑" panose="020B0503020204020204" pitchFamily="34" charset="-122"/>
                <a:ea typeface="微软雅黑" panose="020B0503020204020204" pitchFamily="34" charset="-122"/>
                <a:cs typeface="+mn-ea"/>
              </a:rPr>
              <a:t>生成</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m~n</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（不</a:t>
            </a:r>
            <a:r>
              <a:rPr lang="zh-CN" altLang="en-US" sz="2000" dirty="0">
                <a:solidFill>
                  <a:srgbClr val="595959"/>
                </a:solidFill>
                <a:latin typeface="微软雅黑" panose="020B0503020204020204" pitchFamily="34" charset="-122"/>
                <a:ea typeface="微软雅黑" panose="020B0503020204020204" pitchFamily="34" charset="-122"/>
                <a:cs typeface="+mn-ea"/>
              </a:rPr>
              <a:t>包括</a:t>
            </a:r>
            <a:r>
              <a:rPr lang="en-US" altLang="zh-CN" sz="2000" dirty="0">
                <a:solidFill>
                  <a:srgbClr val="595959"/>
                </a:solidFill>
                <a:latin typeface="微软雅黑" panose="020B0503020204020204" pitchFamily="34" charset="-122"/>
                <a:ea typeface="微软雅黑" panose="020B0503020204020204" pitchFamily="34" charset="-122"/>
                <a:cs typeface="+mn-ea"/>
              </a:rPr>
              <a:t>n</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）的随机数</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Math.floor</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err="1">
                <a:solidFill>
                  <a:srgbClr val="595959"/>
                </a:solidFill>
                <a:latin typeface="微软雅黑" panose="020B0503020204020204" pitchFamily="34" charset="-122"/>
                <a:ea typeface="微软雅黑" panose="020B0503020204020204" pitchFamily="34" charset="-122"/>
                <a:cs typeface="+mn-ea"/>
              </a:rPr>
              <a:t>Math.random</a:t>
            </a:r>
            <a:r>
              <a:rPr lang="en-US" altLang="zh-CN" sz="2000" dirty="0">
                <a:solidFill>
                  <a:srgbClr val="595959"/>
                </a:solidFill>
                <a:latin typeface="微软雅黑" panose="020B0503020204020204" pitchFamily="34" charset="-122"/>
                <a:ea typeface="微软雅黑" panose="020B0503020204020204" pitchFamily="34" charset="-122"/>
                <a:cs typeface="+mn-ea"/>
              </a:rPr>
              <a:t>() * (n - m + 1) + m</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生成</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m~n</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595959"/>
                </a:solidFill>
                <a:latin typeface="微软雅黑" panose="020B0503020204020204" pitchFamily="34" charset="-122"/>
                <a:ea typeface="微软雅黑" panose="020B0503020204020204" pitchFamily="34" charset="-122"/>
                <a:cs typeface="+mn-ea"/>
              </a:rPr>
              <a:t>随机整数</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Math.floor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Math.random</a:t>
            </a:r>
            <a:r>
              <a:rPr lang="en-US" altLang="zh-CN" sz="2000" dirty="0">
                <a:solidFill>
                  <a:srgbClr val="595959"/>
                </a:solidFill>
                <a:latin typeface="微软雅黑" panose="020B0503020204020204" pitchFamily="34" charset="-122"/>
                <a:ea typeface="微软雅黑" panose="020B0503020204020204" pitchFamily="34" charset="-122"/>
                <a:cs typeface="+mn-ea"/>
              </a:rPr>
              <a:t>() * (n + 1</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生成</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0~n</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595959"/>
                </a:solidFill>
                <a:latin typeface="微软雅黑" panose="020B0503020204020204" pitchFamily="34" charset="-122"/>
                <a:ea typeface="微软雅黑" panose="020B0503020204020204" pitchFamily="34" charset="-122"/>
                <a:cs typeface="+mn-ea"/>
              </a:rPr>
              <a:t>随机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整数</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Math.floor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Math.random</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n </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 	    // </a:t>
            </a:r>
            <a:r>
              <a:rPr lang="zh-CN" altLang="en-US" sz="2000" dirty="0">
                <a:solidFill>
                  <a:srgbClr val="595959"/>
                </a:solidFill>
                <a:latin typeface="微软雅黑" panose="020B0503020204020204" pitchFamily="34" charset="-122"/>
                <a:ea typeface="微软雅黑" panose="020B0503020204020204" pitchFamily="34" charset="-122"/>
                <a:cs typeface="+mn-ea"/>
              </a:rPr>
              <a:t>生成</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1~n</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595959"/>
                </a:solidFill>
                <a:latin typeface="微软雅黑" panose="020B0503020204020204" pitchFamily="34" charset="-122"/>
                <a:ea typeface="微软雅黑" panose="020B0503020204020204" pitchFamily="34" charset="-122"/>
                <a:cs typeface="+mn-ea"/>
              </a:rPr>
              <a:t>随机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整数</a:t>
            </a:r>
            <a:endParaRPr lang="zh-CN" altLang="en-US" sz="2000" dirty="0">
              <a:solidFill>
                <a:srgbClr val="595959"/>
              </a:solidFill>
              <a:latin typeface="微软雅黑" panose="020B0503020204020204" pitchFamily="34" charset="-122"/>
              <a:ea typeface="微软雅黑" panose="020B0503020204020204" pitchFamily="34" charset="-122"/>
              <a:cs typeface="+mn-ea"/>
            </a:endParaRPr>
          </a:p>
        </p:txBody>
      </p:sp>
      <p:sp>
        <p:nvSpPr>
          <p:cNvPr id="2" name="矩形 1"/>
          <p:cNvSpPr/>
          <p:nvPr/>
        </p:nvSpPr>
        <p:spPr>
          <a:xfrm>
            <a:off x="550590" y="2806404"/>
            <a:ext cx="4185761" cy="400110"/>
          </a:xfrm>
          <a:prstGeom prst="rect">
            <a:avLst/>
          </a:prstGeom>
          <a:noFill/>
        </p:spPr>
        <p:txBody>
          <a:bodyPr wrap="square" rtlCol="0">
            <a:spAutoFit/>
          </a:bodyPr>
          <a:lstStyle/>
          <a:p>
            <a:pPr lvl="1"/>
            <a:r>
              <a:rPr lang="zh-CN" altLang="en-US" sz="2000" dirty="0">
                <a:solidFill>
                  <a:srgbClr val="595959"/>
                </a:solidFill>
                <a:latin typeface="微软雅黑" panose="020B0503020204020204" pitchFamily="34" charset="-122"/>
                <a:ea typeface="微软雅黑" panose="020B0503020204020204" pitchFamily="34" charset="-122"/>
                <a:cs typeface="+mn-ea"/>
              </a:rPr>
              <a:t>生成指定范围内的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随机数：</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4211017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猜数字游戏</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案例的开发，能够实现猜数字游戏效果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猜数字游戏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94957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2F805317-5537-4BFD-B834-AB3E0AA92771}"/>
              </a:ext>
            </a:extLst>
          </p:cNvPr>
          <p:cNvSpPr/>
          <p:nvPr/>
        </p:nvSpPr>
        <p:spPr>
          <a:xfrm>
            <a:off x="1414686" y="1629594"/>
            <a:ext cx="9217024" cy="3672408"/>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9860435-F028-4B1F-9F18-2250A5673965}"/>
              </a:ext>
            </a:extLst>
          </p:cNvPr>
          <p:cNvSpPr/>
          <p:nvPr/>
        </p:nvSpPr>
        <p:spPr>
          <a:xfrm>
            <a:off x="3893811" y="141357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游戏规则</a:t>
            </a:r>
            <a:endParaRPr lang="zh-CN" altLang="en-US"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731E0C61-9BD3-428B-8E32-FFFA696E99DF}"/>
              </a:ext>
            </a:extLst>
          </p:cNvPr>
          <p:cNvSpPr txBox="1"/>
          <p:nvPr/>
        </p:nvSpPr>
        <p:spPr>
          <a:xfrm>
            <a:off x="2090037" y="2223656"/>
            <a:ext cx="8541673" cy="2862322"/>
          </a:xfrm>
          <a:prstGeom prst="rect">
            <a:avLst/>
          </a:prstGeom>
          <a:noFill/>
        </p:spPr>
        <p:txBody>
          <a:bodyPr wrap="square" rtlCol="0">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班级内开展活动日，老师提出了</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猜数字游戏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，游戏的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规则</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老师随机</a:t>
            </a:r>
            <a:r>
              <a:rPr lang="zh-CN" altLang="en-US" sz="2000" dirty="0">
                <a:solidFill>
                  <a:srgbClr val="1369B3"/>
                </a:solidFill>
                <a:latin typeface="微软雅黑" panose="020B0503020204020204" pitchFamily="34" charset="-122"/>
                <a:ea typeface="微软雅黑" panose="020B0503020204020204" pitchFamily="34" charset="-122"/>
                <a:cs typeface="+mn-ea"/>
              </a:rPr>
              <a:t>抽取</a:t>
            </a:r>
            <a:r>
              <a:rPr lang="zh-CN" altLang="en-US" sz="2000" dirty="0">
                <a:solidFill>
                  <a:srgbClr val="595959"/>
                </a:solidFill>
                <a:latin typeface="微软雅黑" panose="020B0503020204020204" pitchFamily="34" charset="-122"/>
                <a:ea typeface="微软雅黑" panose="020B0503020204020204" pitchFamily="34" charset="-122"/>
                <a:cs typeface="+mn-ea"/>
              </a:rPr>
              <a:t>一</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个</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1~10</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数字</a:t>
            </a:r>
            <a:r>
              <a:rPr lang="zh-CN" altLang="en-US" sz="2000" dirty="0">
                <a:solidFill>
                  <a:srgbClr val="595959"/>
                </a:solidFill>
                <a:latin typeface="微软雅黑" panose="020B0503020204020204" pitchFamily="34" charset="-122"/>
                <a:ea typeface="微软雅黑" panose="020B0503020204020204" pitchFamily="34" charset="-122"/>
                <a:cs typeface="+mn-ea"/>
              </a:rPr>
              <a:t>，同学们来猜这个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数字。</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如果</a:t>
            </a:r>
            <a:r>
              <a:rPr lang="zh-CN" altLang="en-US" sz="2000" dirty="0">
                <a:solidFill>
                  <a:srgbClr val="595959"/>
                </a:solidFill>
                <a:latin typeface="微软雅黑" panose="020B0503020204020204" pitchFamily="34" charset="-122"/>
                <a:ea typeface="微软雅黑" panose="020B0503020204020204" pitchFamily="34" charset="-122"/>
                <a:cs typeface="+mn-ea"/>
              </a:rPr>
              <a:t>同学们猜的数字比老师抽取的数字</a:t>
            </a:r>
            <a:r>
              <a:rPr lang="zh-CN" altLang="en-US" sz="2000" dirty="0">
                <a:solidFill>
                  <a:srgbClr val="1369B3"/>
                </a:solidFill>
                <a:latin typeface="微软雅黑" panose="020B0503020204020204" pitchFamily="34" charset="-122"/>
                <a:ea typeface="微软雅黑" panose="020B0503020204020204" pitchFamily="34" charset="-122"/>
                <a:cs typeface="+mn-ea"/>
              </a:rPr>
              <a:t>大</a:t>
            </a:r>
            <a:r>
              <a:rPr lang="zh-CN" altLang="en-US" sz="2000" dirty="0">
                <a:solidFill>
                  <a:srgbClr val="595959"/>
                </a:solidFill>
                <a:latin typeface="微软雅黑" panose="020B0503020204020204" pitchFamily="34" charset="-122"/>
                <a:ea typeface="微软雅黑" panose="020B0503020204020204" pitchFamily="34" charset="-122"/>
                <a:cs typeface="+mn-ea"/>
              </a:rPr>
              <a:t>，则提示</a:t>
            </a:r>
            <a:r>
              <a:rPr lang="zh-CN" altLang="en-US" sz="2000" dirty="0">
                <a:solidFill>
                  <a:srgbClr val="1369B3"/>
                </a:solidFill>
                <a:latin typeface="微软雅黑" panose="020B0503020204020204" pitchFamily="34" charset="-122"/>
                <a:ea typeface="微软雅黑" panose="020B0503020204020204" pitchFamily="34" charset="-122"/>
                <a:cs typeface="+mn-ea"/>
              </a:rPr>
              <a:t>猜大了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如果</a:t>
            </a:r>
            <a:r>
              <a:rPr lang="zh-CN" altLang="en-US" sz="2000" dirty="0">
                <a:solidFill>
                  <a:srgbClr val="595959"/>
                </a:solidFill>
                <a:latin typeface="微软雅黑" panose="020B0503020204020204" pitchFamily="34" charset="-122"/>
                <a:ea typeface="微软雅黑" panose="020B0503020204020204" pitchFamily="34" charset="-122"/>
                <a:cs typeface="+mn-ea"/>
              </a:rPr>
              <a:t>同学们猜的数字比老师抽取的数字</a:t>
            </a:r>
            <a:r>
              <a:rPr lang="zh-CN" altLang="en-US" sz="2000" dirty="0">
                <a:solidFill>
                  <a:srgbClr val="1369B3"/>
                </a:solidFill>
                <a:latin typeface="微软雅黑" panose="020B0503020204020204" pitchFamily="34" charset="-122"/>
                <a:ea typeface="微软雅黑" panose="020B0503020204020204" pitchFamily="34" charset="-122"/>
                <a:cs typeface="+mn-ea"/>
              </a:rPr>
              <a:t>小</a:t>
            </a:r>
            <a:r>
              <a:rPr lang="zh-CN" altLang="en-US" sz="2000" dirty="0">
                <a:solidFill>
                  <a:srgbClr val="595959"/>
                </a:solidFill>
                <a:latin typeface="微软雅黑" panose="020B0503020204020204" pitchFamily="34" charset="-122"/>
                <a:ea typeface="微软雅黑" panose="020B0503020204020204" pitchFamily="34" charset="-122"/>
                <a:cs typeface="+mn-ea"/>
              </a:rPr>
              <a:t>，则提示</a:t>
            </a:r>
            <a:r>
              <a:rPr lang="zh-CN" altLang="en-US" sz="2000" dirty="0">
                <a:solidFill>
                  <a:srgbClr val="1369B3"/>
                </a:solidFill>
                <a:latin typeface="微软雅黑" panose="020B0503020204020204" pitchFamily="34" charset="-122"/>
                <a:ea typeface="微软雅黑" panose="020B0503020204020204" pitchFamily="34" charset="-122"/>
                <a:cs typeface="+mn-ea"/>
              </a:rPr>
              <a:t>猜小了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如果</a:t>
            </a:r>
            <a:r>
              <a:rPr lang="zh-CN" altLang="en-US" sz="2000" dirty="0">
                <a:solidFill>
                  <a:srgbClr val="595959"/>
                </a:solidFill>
                <a:latin typeface="微软雅黑" panose="020B0503020204020204" pitchFamily="34" charset="-122"/>
                <a:ea typeface="微软雅黑" panose="020B0503020204020204" pitchFamily="34" charset="-122"/>
                <a:cs typeface="+mn-ea"/>
              </a:rPr>
              <a:t>同学们猜的数字与老师抽取的数字</a:t>
            </a:r>
            <a:r>
              <a:rPr lang="zh-CN" altLang="en-US" sz="2000" dirty="0">
                <a:solidFill>
                  <a:srgbClr val="1369B3"/>
                </a:solidFill>
                <a:latin typeface="微软雅黑" panose="020B0503020204020204" pitchFamily="34" charset="-122"/>
                <a:ea typeface="微软雅黑" panose="020B0503020204020204" pitchFamily="34" charset="-122"/>
                <a:cs typeface="+mn-ea"/>
              </a:rPr>
              <a:t>相同</a:t>
            </a:r>
            <a:r>
              <a:rPr lang="zh-CN" altLang="en-US" sz="2000" dirty="0">
                <a:solidFill>
                  <a:srgbClr val="595959"/>
                </a:solidFill>
                <a:latin typeface="微软雅黑" panose="020B0503020204020204" pitchFamily="34" charset="-122"/>
                <a:ea typeface="微软雅黑" panose="020B0503020204020204" pitchFamily="34" charset="-122"/>
                <a:cs typeface="+mn-ea"/>
              </a:rPr>
              <a:t>，则提示</a:t>
            </a:r>
            <a:r>
              <a:rPr lang="zh-CN" altLang="en-US" sz="2000" dirty="0">
                <a:solidFill>
                  <a:srgbClr val="1369B3"/>
                </a:solidFill>
                <a:latin typeface="微软雅黑" panose="020B0503020204020204" pitchFamily="34" charset="-122"/>
                <a:ea typeface="微软雅黑" panose="020B0503020204020204" pitchFamily="34" charset="-122"/>
                <a:cs typeface="+mn-ea"/>
              </a:rPr>
              <a:t>猜对了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猜数字游戏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1421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猜数字游戏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对角圆角 6">
            <a:extLst>
              <a:ext uri="{FF2B5EF4-FFF2-40B4-BE49-F238E27FC236}">
                <a16:creationId xmlns:a16="http://schemas.microsoft.com/office/drawing/2014/main" id="{2F805317-5537-4BFD-B834-AB3E0AA92771}"/>
              </a:ext>
            </a:extLst>
          </p:cNvPr>
          <p:cNvSpPr/>
          <p:nvPr/>
        </p:nvSpPr>
        <p:spPr>
          <a:xfrm>
            <a:off x="1414686" y="1629594"/>
            <a:ext cx="9577064" cy="4536504"/>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9860435-F028-4B1F-9F18-2250A5673965}"/>
              </a:ext>
            </a:extLst>
          </p:cNvPr>
          <p:cNvSpPr/>
          <p:nvPr/>
        </p:nvSpPr>
        <p:spPr>
          <a:xfrm>
            <a:off x="3893811" y="141357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案例实现思路</a:t>
            </a:r>
            <a:endParaRPr lang="zh-CN" altLang="en-US"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731E0C61-9BD3-428B-8E32-FFFA696E99DF}"/>
              </a:ext>
            </a:extLst>
          </p:cNvPr>
          <p:cNvSpPr txBox="1"/>
          <p:nvPr/>
        </p:nvSpPr>
        <p:spPr>
          <a:xfrm>
            <a:off x="1946021" y="2294647"/>
            <a:ext cx="8829705" cy="3439403"/>
          </a:xfrm>
          <a:prstGeom prst="rect">
            <a:avLst/>
          </a:prstGeom>
          <a:noFill/>
        </p:spPr>
        <p:txBody>
          <a:bodyPr wrap="square" rtlCol="0">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猜数字游戏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，案例的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实现思路</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首先</a:t>
            </a:r>
            <a:r>
              <a:rPr lang="zh-CN" altLang="en-US" sz="2000" dirty="0">
                <a:solidFill>
                  <a:srgbClr val="595959"/>
                </a:solidFill>
                <a:latin typeface="微软雅黑" panose="020B0503020204020204" pitchFamily="34" charset="-122"/>
                <a:ea typeface="微软雅黑" panose="020B0503020204020204" pitchFamily="34" charset="-122"/>
                <a:cs typeface="+mn-ea"/>
              </a:rPr>
              <a:t>定义</a:t>
            </a:r>
            <a:r>
              <a:rPr lang="en-US" altLang="zh-CN" sz="2000" dirty="0" err="1">
                <a:solidFill>
                  <a:srgbClr val="1369B3"/>
                </a:solidFill>
                <a:latin typeface="微软雅黑" panose="020B0503020204020204" pitchFamily="34" charset="-122"/>
                <a:ea typeface="微软雅黑" panose="020B0503020204020204" pitchFamily="34" charset="-122"/>
                <a:cs typeface="+mn-ea"/>
              </a:rPr>
              <a:t>getRandom</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函数</a:t>
            </a:r>
            <a:r>
              <a:rPr lang="zh-CN" altLang="en-US" sz="2000" dirty="0">
                <a:solidFill>
                  <a:srgbClr val="595959"/>
                </a:solidFill>
                <a:latin typeface="微软雅黑" panose="020B0503020204020204" pitchFamily="34" charset="-122"/>
                <a:ea typeface="微软雅黑" panose="020B0503020204020204" pitchFamily="34" charset="-122"/>
                <a:cs typeface="+mn-ea"/>
              </a:rPr>
              <a:t>实现随机生成一个</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1~10</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的数字。</a:t>
            </a: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然后</a:t>
            </a:r>
            <a:r>
              <a:rPr lang="zh-CN" altLang="en-US" sz="2000" dirty="0">
                <a:solidFill>
                  <a:srgbClr val="595959"/>
                </a:solidFill>
                <a:latin typeface="微软雅黑" panose="020B0503020204020204" pitchFamily="34" charset="-122"/>
                <a:ea typeface="微软雅黑" panose="020B0503020204020204" pitchFamily="34" charset="-122"/>
                <a:cs typeface="+mn-ea"/>
              </a:rPr>
              <a:t>利用</a:t>
            </a:r>
            <a:r>
              <a:rPr lang="zh-CN" altLang="en-US" sz="2000" dirty="0">
                <a:solidFill>
                  <a:srgbClr val="1369B3"/>
                </a:solidFill>
                <a:latin typeface="微软雅黑" panose="020B0503020204020204" pitchFamily="34" charset="-122"/>
                <a:ea typeface="微软雅黑" panose="020B0503020204020204" pitchFamily="34" charset="-122"/>
                <a:cs typeface="+mn-ea"/>
              </a:rPr>
              <a:t>循环结构</a:t>
            </a:r>
            <a:r>
              <a:rPr lang="zh-CN" altLang="en-US" sz="2000" dirty="0">
                <a:solidFill>
                  <a:srgbClr val="595959"/>
                </a:solidFill>
                <a:latin typeface="微软雅黑" panose="020B0503020204020204" pitchFamily="34" charset="-122"/>
                <a:ea typeface="微软雅黑" panose="020B0503020204020204" pitchFamily="34" charset="-122"/>
                <a:cs typeface="+mn-ea"/>
              </a:rPr>
              <a:t>实现让程序一直执行，在程序中接收同学们输入的数字，</a:t>
            </a:r>
            <a:r>
              <a:rPr lang="zh-CN" altLang="en-US" sz="2000" dirty="0">
                <a:solidFill>
                  <a:srgbClr val="1369B3"/>
                </a:solidFill>
                <a:latin typeface="微软雅黑" panose="020B0503020204020204" pitchFamily="34" charset="-122"/>
                <a:ea typeface="微软雅黑" panose="020B0503020204020204" pitchFamily="34" charset="-122"/>
                <a:cs typeface="+mn-ea"/>
              </a:rPr>
              <a:t>判断</a:t>
            </a:r>
            <a:r>
              <a:rPr lang="zh-CN" altLang="en-US" sz="2000" dirty="0">
                <a:solidFill>
                  <a:srgbClr val="595959"/>
                </a:solidFill>
                <a:latin typeface="微软雅黑" panose="020B0503020204020204" pitchFamily="34" charset="-122"/>
                <a:ea typeface="微软雅黑" panose="020B0503020204020204" pitchFamily="34" charset="-122"/>
                <a:cs typeface="+mn-ea"/>
              </a:rPr>
              <a:t>输入的数字和随机整数的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大小。</a:t>
            </a: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如果输入的数字</a:t>
            </a:r>
            <a:r>
              <a:rPr lang="zh-CN" altLang="en-US" sz="2000" dirty="0">
                <a:solidFill>
                  <a:srgbClr val="1369B3"/>
                </a:solidFill>
                <a:latin typeface="微软雅黑" panose="020B0503020204020204" pitchFamily="34" charset="-122"/>
                <a:ea typeface="微软雅黑" panose="020B0503020204020204" pitchFamily="34" charset="-122"/>
                <a:cs typeface="+mn-ea"/>
              </a:rPr>
              <a:t>大于</a:t>
            </a:r>
            <a:r>
              <a:rPr lang="zh-CN" altLang="en-US" sz="2000" dirty="0">
                <a:solidFill>
                  <a:srgbClr val="595959"/>
                </a:solidFill>
                <a:latin typeface="微软雅黑" panose="020B0503020204020204" pitchFamily="34" charset="-122"/>
                <a:ea typeface="微软雅黑" panose="020B0503020204020204" pitchFamily="34" charset="-122"/>
                <a:cs typeface="+mn-ea"/>
              </a:rPr>
              <a:t>随机数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，则程序</a:t>
            </a:r>
            <a:r>
              <a:rPr lang="zh-CN" altLang="en-US" sz="2000" dirty="0">
                <a:solidFill>
                  <a:srgbClr val="595959"/>
                </a:solidFill>
                <a:latin typeface="微软雅黑" panose="020B0503020204020204" pitchFamily="34" charset="-122"/>
                <a:ea typeface="微软雅黑" panose="020B0503020204020204" pitchFamily="34" charset="-122"/>
                <a:cs typeface="+mn-ea"/>
              </a:rPr>
              <a:t>提示“</a:t>
            </a:r>
            <a:r>
              <a:rPr lang="zh-CN" altLang="en-US" sz="2000" dirty="0">
                <a:solidFill>
                  <a:srgbClr val="1369B3"/>
                </a:solidFill>
                <a:latin typeface="微软雅黑" panose="020B0503020204020204" pitchFamily="34" charset="-122"/>
                <a:ea typeface="微软雅黑" panose="020B0503020204020204" pitchFamily="34" charset="-122"/>
                <a:cs typeface="+mn-ea"/>
              </a:rPr>
              <a:t>你猜大了</a:t>
            </a:r>
            <a:r>
              <a:rPr lang="zh-CN" altLang="en-US"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如果输入的数字</a:t>
            </a:r>
            <a:r>
              <a:rPr lang="zh-CN" altLang="en-US" sz="2000" dirty="0">
                <a:solidFill>
                  <a:srgbClr val="1369B3"/>
                </a:solidFill>
                <a:latin typeface="微软雅黑" panose="020B0503020204020204" pitchFamily="34" charset="-122"/>
                <a:ea typeface="微软雅黑" panose="020B0503020204020204" pitchFamily="34" charset="-122"/>
                <a:cs typeface="+mn-ea"/>
              </a:rPr>
              <a:t>小于</a:t>
            </a:r>
            <a:r>
              <a:rPr lang="zh-CN" altLang="en-US" sz="2000" dirty="0">
                <a:solidFill>
                  <a:srgbClr val="595959"/>
                </a:solidFill>
                <a:latin typeface="微软雅黑" panose="020B0503020204020204" pitchFamily="34" charset="-122"/>
                <a:ea typeface="微软雅黑" panose="020B0503020204020204" pitchFamily="34" charset="-122"/>
                <a:cs typeface="+mn-ea"/>
              </a:rPr>
              <a:t>随机数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，则程序</a:t>
            </a:r>
            <a:r>
              <a:rPr lang="zh-CN" altLang="en-US" sz="2000" dirty="0">
                <a:solidFill>
                  <a:srgbClr val="595959"/>
                </a:solidFill>
                <a:latin typeface="微软雅黑" panose="020B0503020204020204" pitchFamily="34" charset="-122"/>
                <a:ea typeface="微软雅黑" panose="020B0503020204020204" pitchFamily="34" charset="-122"/>
                <a:cs typeface="+mn-ea"/>
              </a:rPr>
              <a:t>提示“</a:t>
            </a:r>
            <a:r>
              <a:rPr lang="zh-CN" altLang="en-US" sz="2000" dirty="0">
                <a:solidFill>
                  <a:srgbClr val="1369B3"/>
                </a:solidFill>
                <a:latin typeface="微软雅黑" panose="020B0503020204020204" pitchFamily="34" charset="-122"/>
                <a:ea typeface="微软雅黑" panose="020B0503020204020204" pitchFamily="34" charset="-122"/>
                <a:cs typeface="+mn-ea"/>
              </a:rPr>
              <a:t>你猜小了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如果</a:t>
            </a:r>
            <a:r>
              <a:rPr lang="zh-CN" altLang="en-US" sz="2000" dirty="0">
                <a:solidFill>
                  <a:srgbClr val="595959"/>
                </a:solidFill>
                <a:latin typeface="微软雅黑" panose="020B0503020204020204" pitchFamily="34" charset="-122"/>
                <a:ea typeface="微软雅黑" panose="020B0503020204020204" pitchFamily="34" charset="-122"/>
                <a:cs typeface="+mn-ea"/>
              </a:rPr>
              <a:t>两个数字</a:t>
            </a:r>
            <a:r>
              <a:rPr lang="zh-CN" altLang="en-US" sz="2000" dirty="0">
                <a:solidFill>
                  <a:srgbClr val="1369B3"/>
                </a:solidFill>
                <a:latin typeface="微软雅黑" panose="020B0503020204020204" pitchFamily="34" charset="-122"/>
                <a:ea typeface="微软雅黑" panose="020B0503020204020204" pitchFamily="34" charset="-122"/>
                <a:cs typeface="+mn-ea"/>
              </a:rPr>
              <a:t>相等</a:t>
            </a:r>
            <a:r>
              <a:rPr lang="zh-CN" altLang="en-US" sz="2000" dirty="0">
                <a:solidFill>
                  <a:srgbClr val="595959"/>
                </a:solidFill>
                <a:latin typeface="微软雅黑" panose="020B0503020204020204" pitchFamily="34" charset="-122"/>
                <a:ea typeface="微软雅黑" panose="020B0503020204020204" pitchFamily="34" charset="-122"/>
                <a:cs typeface="+mn-ea"/>
              </a:rPr>
              <a:t>，就提示“</a:t>
            </a:r>
            <a:r>
              <a:rPr lang="zh-CN" altLang="en-US" sz="2000" dirty="0">
                <a:solidFill>
                  <a:srgbClr val="1369B3"/>
                </a:solidFill>
                <a:latin typeface="微软雅黑" panose="020B0503020204020204" pitchFamily="34" charset="-122"/>
                <a:ea typeface="微软雅黑" panose="020B0503020204020204" pitchFamily="34" charset="-122"/>
                <a:cs typeface="+mn-ea"/>
              </a:rPr>
              <a:t>恭喜你，猜对了</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1075030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4050476-582B-401C-894A-12AF5EAC3665}"/>
              </a:ext>
            </a:extLst>
          </p:cNvPr>
          <p:cNvSpPr txBox="1"/>
          <p:nvPr/>
        </p:nvSpPr>
        <p:spPr>
          <a:xfrm>
            <a:off x="1054646" y="1269554"/>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浏览器中进行测试，例</a:t>
            </a:r>
            <a:r>
              <a:rPr lang="en-US" altLang="zh-CN" sz="2000" dirty="0">
                <a:solidFill>
                  <a:srgbClr val="595959"/>
                </a:solidFill>
                <a:latin typeface="微软雅黑" panose="020B0503020204020204" pitchFamily="34" charset="-122"/>
                <a:ea typeface="微软雅黑" panose="020B0503020204020204" pitchFamily="34" charset="-122"/>
                <a:cs typeface="+mn-ea"/>
              </a:rPr>
              <a:t>5-3</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运行</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结果</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猜数字游戏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886" y="2133650"/>
            <a:ext cx="550770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048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4050476-582B-401C-894A-12AF5EAC3665}"/>
              </a:ext>
            </a:extLst>
          </p:cNvPr>
          <p:cNvSpPr txBox="1"/>
          <p:nvPr/>
        </p:nvSpPr>
        <p:spPr>
          <a:xfrm>
            <a:off x="1054646" y="1227195"/>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在弹出的输入框中输入“</a:t>
            </a:r>
            <a:r>
              <a:rPr lang="en-US" altLang="zh-CN" sz="2000" dirty="0">
                <a:solidFill>
                  <a:srgbClr val="595959"/>
                </a:solidFill>
                <a:latin typeface="微软雅黑" panose="020B0503020204020204" pitchFamily="34" charset="-122"/>
                <a:ea typeface="微软雅黑" panose="020B0503020204020204" pitchFamily="34" charset="-122"/>
                <a:cs typeface="+mn-ea"/>
              </a:rPr>
              <a:t>5”</a:t>
            </a:r>
            <a:r>
              <a:rPr lang="zh-CN" altLang="en-US" sz="2000" dirty="0">
                <a:solidFill>
                  <a:srgbClr val="595959"/>
                </a:solidFill>
                <a:latin typeface="微软雅黑" panose="020B0503020204020204" pitchFamily="34" charset="-122"/>
                <a:ea typeface="微软雅黑" panose="020B0503020204020204" pitchFamily="34" charset="-122"/>
                <a:cs typeface="+mn-ea"/>
              </a:rPr>
              <a:t>，单击“确定”按钮后，例</a:t>
            </a:r>
            <a:r>
              <a:rPr lang="en-US" altLang="zh-CN" sz="2000" dirty="0">
                <a:solidFill>
                  <a:srgbClr val="595959"/>
                </a:solidFill>
                <a:latin typeface="微软雅黑" panose="020B0503020204020204" pitchFamily="34" charset="-122"/>
                <a:ea typeface="微软雅黑" panose="020B0503020204020204" pitchFamily="34" charset="-122"/>
                <a:cs typeface="+mn-ea"/>
              </a:rPr>
              <a:t>5-3</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运行</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结果</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猜数字游戏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61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894" y="2061642"/>
            <a:ext cx="594931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281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4050476-582B-401C-894A-12AF5EAC3665}"/>
              </a:ext>
            </a:extLst>
          </p:cNvPr>
          <p:cNvSpPr txBox="1"/>
          <p:nvPr/>
        </p:nvSpPr>
        <p:spPr>
          <a:xfrm>
            <a:off x="1054646" y="1269553"/>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输入的数字和随机数</a:t>
            </a:r>
            <a:r>
              <a:rPr lang="zh-CN" altLang="en-US" sz="2000" dirty="0">
                <a:solidFill>
                  <a:srgbClr val="1369B3"/>
                </a:solidFill>
                <a:latin typeface="微软雅黑" panose="020B0503020204020204" pitchFamily="34" charset="-122"/>
                <a:ea typeface="微软雅黑" panose="020B0503020204020204" pitchFamily="34" charset="-122"/>
                <a:cs typeface="+mn-ea"/>
              </a:rPr>
              <a:t>相等时</a:t>
            </a:r>
            <a:r>
              <a:rPr lang="zh-CN" altLang="en-US" sz="2000" dirty="0">
                <a:solidFill>
                  <a:srgbClr val="595959"/>
                </a:solidFill>
                <a:latin typeface="微软雅黑" panose="020B0503020204020204" pitchFamily="34" charset="-122"/>
                <a:ea typeface="微软雅黑" panose="020B0503020204020204" pitchFamily="34" charset="-122"/>
                <a:cs typeface="+mn-ea"/>
              </a:rPr>
              <a:t>，页面将弹出警告框提示“恭喜你，猜对了”。</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5"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5.5.2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猜数字游戏</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830" y="2205657"/>
            <a:ext cx="6602236" cy="28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054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en-US" altLang="zh-CN"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Date</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对象</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5</a:t>
            </a:r>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a:t>
            </a:r>
            <a:r>
              <a:rPr lang="en-US" altLang="zh-CN" sz="6600" b="1" dirty="0">
                <a:solidFill>
                  <a:srgbClr val="FAFAFA"/>
                </a:solidFill>
                <a:latin typeface="微软雅黑" panose="020B0503020204020204" pitchFamily="34" charset="-122"/>
                <a:ea typeface="微软雅黑" panose="020B0503020204020204" pitchFamily="34" charset="-122"/>
                <a:cs typeface="+mn-ea"/>
                <a:sym typeface="+mn-lt"/>
              </a:rPr>
              <a:t>6</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629683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对象的创建</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使用</a:t>
            </a:r>
            <a:r>
              <a:rPr lang="en-US" altLang="zh-CN"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构造</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函数创建</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5.6.1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Tree>
    <p:extLst>
      <p:ext uri="{BB962C8B-B14F-4D97-AF65-F5344CB8AC3E}">
        <p14:creationId xmlns:p14="http://schemas.microsoft.com/office/powerpoint/2010/main" val="2416365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1923985"/>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2791300"/>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3692080"/>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1901806"/>
            <a:ext cx="5142331" cy="613062"/>
            <a:chOff x="4315150" y="953426"/>
            <a:chExt cx="3857250" cy="540057"/>
          </a:xfrm>
        </p:grpSpPr>
        <p:sp>
          <p:nvSpPr>
            <p:cNvPr id="61" name="矩形 60"/>
            <p:cNvSpPr/>
            <p:nvPr/>
          </p:nvSpPr>
          <p:spPr>
            <a:xfrm>
              <a:off x="4841196" y="1036090"/>
              <a:ext cx="2827147" cy="344580"/>
            </a:xfrm>
            <a:prstGeom prst="rect">
              <a:avLst/>
            </a:prstGeom>
            <a:ln w="15875">
              <a:noFill/>
            </a:ln>
          </p:spPr>
          <p:txBody>
            <a:bodyPr wrap="square" lIns="68580" tIns="34290" rIns="68580" bIns="34290">
              <a:spAutoFit/>
            </a:bodyPr>
            <a:lstStyle/>
            <a:p>
              <a:pPr algn="l">
                <a:buClrTx/>
                <a:buSzTx/>
                <a:buFontTx/>
              </a:pP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mn-lt"/>
                </a:rPr>
                <a:t>初识对象</a:t>
              </a:r>
              <a:endParaRPr lang="zh-CN" altLang="en-US"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2774474"/>
            <a:ext cx="5142331" cy="613062"/>
            <a:chOff x="4315150" y="1647579"/>
            <a:chExt cx="3857250" cy="540057"/>
          </a:xfrm>
        </p:grpSpPr>
        <p:sp>
          <p:nvSpPr>
            <p:cNvPr id="64" name="矩形 63"/>
            <p:cNvSpPr/>
            <p:nvPr/>
          </p:nvSpPr>
          <p:spPr>
            <a:xfrm>
              <a:off x="4841196" y="1730243"/>
              <a:ext cx="2827147" cy="332129"/>
            </a:xfrm>
            <a:prstGeom prst="rect">
              <a:avLst/>
            </a:prstGeom>
            <a:ln w="15875">
              <a:noFill/>
            </a:ln>
          </p:spPr>
          <p:txBody>
            <a:bodyPr wrap="square" lIns="68580" tIns="34290" rIns="68580" bIns="34290">
              <a:spAutoFit/>
            </a:bodyPr>
            <a:lstStyle/>
            <a:p>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mn-lt"/>
                </a:rPr>
                <a:t>对象的创建</a:t>
              </a:r>
              <a:endParaRPr lang="zh-CN" altLang="en-US"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3670427"/>
            <a:ext cx="5142331" cy="613062"/>
            <a:chOff x="4315150" y="2341731"/>
            <a:chExt cx="3857250" cy="540057"/>
          </a:xfrm>
        </p:grpSpPr>
        <p:sp>
          <p:nvSpPr>
            <p:cNvPr id="67" name="矩形 66"/>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mn-lt"/>
                </a:rPr>
                <a:t>对象的遍历</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a:extLst>
              <a:ext uri="{FF2B5EF4-FFF2-40B4-BE49-F238E27FC236}">
                <a16:creationId xmlns:a16="http://schemas.microsoft.com/office/drawing/2014/main" id="{CB376FFE-0A38-421F-8A6D-2DEDEBD8EEF3}"/>
              </a:ext>
            </a:extLst>
          </p:cNvPr>
          <p:cNvGrpSpPr/>
          <p:nvPr/>
        </p:nvGrpSpPr>
        <p:grpSpPr>
          <a:xfrm>
            <a:off x="3108578" y="4601336"/>
            <a:ext cx="1192190" cy="614525"/>
            <a:chOff x="2215144" y="3084852"/>
            <a:chExt cx="1244730" cy="844793"/>
          </a:xfrm>
        </p:grpSpPr>
        <p:sp>
          <p:nvSpPr>
            <p:cNvPr id="22" name="平行四边形 21">
              <a:extLst>
                <a:ext uri="{FF2B5EF4-FFF2-40B4-BE49-F238E27FC236}">
                  <a16:creationId xmlns:a16="http://schemas.microsoft.com/office/drawing/2014/main" id="{388C74B8-A6C9-434C-9F0F-CD30735A046E}"/>
                </a:ext>
              </a:extLst>
            </p:cNvPr>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11">
              <a:extLst>
                <a:ext uri="{FF2B5EF4-FFF2-40B4-BE49-F238E27FC236}">
                  <a16:creationId xmlns:a16="http://schemas.microsoft.com/office/drawing/2014/main" id="{C9AEB00F-783C-4F0C-ABD8-86838E547BFB}"/>
                </a:ext>
              </a:extLst>
            </p:cNvPr>
            <p:cNvSpPr txBox="1"/>
            <p:nvPr/>
          </p:nvSpPr>
          <p:spPr>
            <a:xfrm>
              <a:off x="2393075" y="3125750"/>
              <a:ext cx="1066799" cy="803895"/>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a:extLst>
              <a:ext uri="{FF2B5EF4-FFF2-40B4-BE49-F238E27FC236}">
                <a16:creationId xmlns:a16="http://schemas.microsoft.com/office/drawing/2014/main" id="{332EB411-C9AC-44C7-A5C7-EDF08E27D459}"/>
              </a:ext>
            </a:extLst>
          </p:cNvPr>
          <p:cNvGrpSpPr/>
          <p:nvPr/>
        </p:nvGrpSpPr>
        <p:grpSpPr>
          <a:xfrm>
            <a:off x="4014130" y="4579683"/>
            <a:ext cx="5142331" cy="613062"/>
            <a:chOff x="4315150" y="2341731"/>
            <a:chExt cx="3857250" cy="540057"/>
          </a:xfrm>
        </p:grpSpPr>
        <p:sp>
          <p:nvSpPr>
            <p:cNvPr id="25" name="矩形 24">
              <a:extLst>
                <a:ext uri="{FF2B5EF4-FFF2-40B4-BE49-F238E27FC236}">
                  <a16:creationId xmlns:a16="http://schemas.microsoft.com/office/drawing/2014/main" id="{EB4C37FC-9E76-4047-8F7E-664EC06978D2}"/>
                </a:ext>
              </a:extLst>
            </p:cNvPr>
            <p:cNvSpPr/>
            <p:nvPr/>
          </p:nvSpPr>
          <p:spPr>
            <a:xfrm>
              <a:off x="4841197" y="2424395"/>
              <a:ext cx="2827146" cy="331154"/>
            </a:xfrm>
            <a:prstGeom prst="rect">
              <a:avLst/>
            </a:prstGeom>
            <a:ln w="15875">
              <a:noFill/>
            </a:ln>
          </p:spPr>
          <p:txBody>
            <a:bodyPr wrap="square" lIns="68580" tIns="34290" rIns="68580" bIns="34290">
              <a:spAutoFit/>
            </a:bodyPr>
            <a:lstStyle/>
            <a:p>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mn-lt"/>
                </a:rPr>
                <a:t>值类型和引用类型</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6" name="平行四边形 25">
              <a:extLst>
                <a:ext uri="{FF2B5EF4-FFF2-40B4-BE49-F238E27FC236}">
                  <a16:creationId xmlns:a16="http://schemas.microsoft.com/office/drawing/2014/main" id="{C1AC45FF-1323-43E6-81E4-96785288BE31}"/>
                </a:ext>
              </a:extLst>
            </p:cNvPr>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a:extLst>
              <a:ext uri="{FF2B5EF4-FFF2-40B4-BE49-F238E27FC236}">
                <a16:creationId xmlns:a16="http://schemas.microsoft.com/office/drawing/2014/main" id="{CB376FFE-0A38-421F-8A6D-2DEDEBD8EEF3}"/>
              </a:ext>
            </a:extLst>
          </p:cNvPr>
          <p:cNvGrpSpPr/>
          <p:nvPr/>
        </p:nvGrpSpPr>
        <p:grpSpPr>
          <a:xfrm>
            <a:off x="3108578" y="5479565"/>
            <a:ext cx="1192190" cy="614525"/>
            <a:chOff x="2215144" y="3084852"/>
            <a:chExt cx="1244730" cy="844793"/>
          </a:xfrm>
        </p:grpSpPr>
        <p:sp>
          <p:nvSpPr>
            <p:cNvPr id="28" name="平行四边形 27">
              <a:extLst>
                <a:ext uri="{FF2B5EF4-FFF2-40B4-BE49-F238E27FC236}">
                  <a16:creationId xmlns:a16="http://schemas.microsoft.com/office/drawing/2014/main" id="{388C74B8-A6C9-434C-9F0F-CD30735A046E}"/>
                </a:ext>
              </a:extLst>
            </p:cNvPr>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9" name="文本框 11">
              <a:extLst>
                <a:ext uri="{FF2B5EF4-FFF2-40B4-BE49-F238E27FC236}">
                  <a16:creationId xmlns:a16="http://schemas.microsoft.com/office/drawing/2014/main" id="{C9AEB00F-783C-4F0C-ABD8-86838E547BFB}"/>
                </a:ext>
              </a:extLst>
            </p:cNvPr>
            <p:cNvSpPr txBox="1"/>
            <p:nvPr/>
          </p:nvSpPr>
          <p:spPr>
            <a:xfrm>
              <a:off x="2393075" y="3125750"/>
              <a:ext cx="1066799" cy="803895"/>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05</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a:extLst>
              <a:ext uri="{FF2B5EF4-FFF2-40B4-BE49-F238E27FC236}">
                <a16:creationId xmlns:a16="http://schemas.microsoft.com/office/drawing/2014/main" id="{332EB411-C9AC-44C7-A5C7-EDF08E27D459}"/>
              </a:ext>
            </a:extLst>
          </p:cNvPr>
          <p:cNvGrpSpPr/>
          <p:nvPr/>
        </p:nvGrpSpPr>
        <p:grpSpPr>
          <a:xfrm>
            <a:off x="4014130" y="5457912"/>
            <a:ext cx="5142331" cy="613062"/>
            <a:chOff x="4315150" y="2341731"/>
            <a:chExt cx="3857250" cy="540057"/>
          </a:xfrm>
        </p:grpSpPr>
        <p:sp>
          <p:nvSpPr>
            <p:cNvPr id="31" name="矩形 30">
              <a:extLst>
                <a:ext uri="{FF2B5EF4-FFF2-40B4-BE49-F238E27FC236}">
                  <a16:creationId xmlns:a16="http://schemas.microsoft.com/office/drawing/2014/main" id="{EB4C37FC-9E76-4047-8F7E-664EC06978D2}"/>
                </a:ext>
              </a:extLst>
            </p:cNvPr>
            <p:cNvSpPr/>
            <p:nvPr/>
          </p:nvSpPr>
          <p:spPr>
            <a:xfrm>
              <a:off x="4841197" y="2424395"/>
              <a:ext cx="2827146" cy="331154"/>
            </a:xfrm>
            <a:prstGeom prst="rect">
              <a:avLst/>
            </a:prstGeom>
            <a:ln w="15875">
              <a:noFill/>
            </a:ln>
          </p:spPr>
          <p:txBody>
            <a:bodyPr wrap="square" lIns="68580" tIns="34290" rIns="68580" bIns="34290">
              <a:spAutoFit/>
            </a:bodyPr>
            <a:lstStyle/>
            <a:p>
              <a:r>
                <a:rPr lang="en-US" altLang="zh-CN" sz="2000" dirty="0" smtClean="0">
                  <a:solidFill>
                    <a:srgbClr val="595959"/>
                  </a:solidFill>
                  <a:latin typeface="微软雅黑" panose="020B0503020204020204" pitchFamily="34" charset="-122"/>
                  <a:ea typeface="微软雅黑" panose="020B0503020204020204" pitchFamily="34" charset="-122"/>
                  <a:cs typeface="+mn-ea"/>
                  <a:sym typeface="+mn-lt"/>
                </a:rPr>
                <a:t>Math</a:t>
              </a:r>
              <a:r>
                <a:rPr lang="zh-CN" altLang="en-US" sz="2000" dirty="0" smtClean="0">
                  <a:solidFill>
                    <a:srgbClr val="595959"/>
                  </a:solidFill>
                  <a:latin typeface="微软雅黑" panose="020B0503020204020204" pitchFamily="34" charset="-122"/>
                  <a:ea typeface="微软雅黑" panose="020B0503020204020204" pitchFamily="34" charset="-122"/>
                  <a:cs typeface="+mn-ea"/>
                  <a:sym typeface="+mn-lt"/>
                </a:rPr>
                <a:t>对象</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2" name="平行四边形 31">
              <a:extLst>
                <a:ext uri="{FF2B5EF4-FFF2-40B4-BE49-F238E27FC236}">
                  <a16:creationId xmlns:a16="http://schemas.microsoft.com/office/drawing/2014/main" id="{C1AC45FF-1323-43E6-81E4-96785288BE31}"/>
                </a:ext>
              </a:extLst>
            </p:cNvPr>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741719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017165D8-265A-4BEA-95DA-73DBCD31FA9D}"/>
              </a:ext>
            </a:extLst>
          </p:cNvPr>
          <p:cNvSpPr txBox="1"/>
          <p:nvPr/>
        </p:nvSpPr>
        <p:spPr>
          <a:xfrm>
            <a:off x="1054646" y="1024965"/>
            <a:ext cx="10585855" cy="1015663"/>
          </a:xfrm>
          <a:prstGeom prst="rect">
            <a:avLst/>
          </a:prstGeom>
          <a:noFill/>
        </p:spPr>
        <p:txBody>
          <a:bodyPr wrap="square" rtlCol="0">
            <a:spAutoFit/>
          </a:bodyPr>
          <a:lstStyle/>
          <a:p>
            <a:pPr>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rPr>
              <a:t>中的</a:t>
            </a:r>
            <a:r>
              <a:rPr lang="en-US" altLang="zh-CN" sz="2000" dirty="0">
                <a:solidFill>
                  <a:srgbClr val="1369B3"/>
                </a:solidFill>
                <a:latin typeface="微软雅黑" panose="020B0503020204020204" pitchFamily="34" charset="-122"/>
                <a:ea typeface="微软雅黑" panose="020B0503020204020204" pitchFamily="34" charset="-122"/>
                <a:cs typeface="+mn-ea"/>
              </a:rPr>
              <a:t>Date</a:t>
            </a:r>
            <a:r>
              <a:rPr lang="zh-CN" altLang="en-US" sz="2000" dirty="0">
                <a:solidFill>
                  <a:srgbClr val="1369B3"/>
                </a:solidFill>
                <a:latin typeface="微软雅黑" panose="020B0503020204020204" pitchFamily="34" charset="-122"/>
                <a:ea typeface="微软雅黑" panose="020B0503020204020204" pitchFamily="34" charset="-122"/>
                <a:cs typeface="+mn-ea"/>
              </a:rPr>
              <a:t>对象</a:t>
            </a:r>
            <a:r>
              <a:rPr lang="zh-CN" altLang="en-US" sz="2000" dirty="0">
                <a:solidFill>
                  <a:srgbClr val="595959"/>
                </a:solidFill>
                <a:latin typeface="微软雅黑" panose="020B0503020204020204" pitchFamily="34" charset="-122"/>
                <a:ea typeface="微软雅黑" panose="020B0503020204020204" pitchFamily="34" charset="-122"/>
                <a:cs typeface="+mn-ea"/>
              </a:rPr>
              <a:t>表示</a:t>
            </a:r>
            <a:r>
              <a:rPr lang="zh-CN" altLang="en-US" sz="2000" dirty="0">
                <a:solidFill>
                  <a:srgbClr val="1369B3"/>
                </a:solidFill>
                <a:latin typeface="微软雅黑" panose="020B0503020204020204" pitchFamily="34" charset="-122"/>
                <a:ea typeface="微软雅黑" panose="020B0503020204020204" pitchFamily="34" charset="-122"/>
                <a:cs typeface="+mn-ea"/>
              </a:rPr>
              <a:t>日期对象</a:t>
            </a:r>
            <a:r>
              <a:rPr lang="zh-CN" altLang="en-US" sz="2000" dirty="0">
                <a:solidFill>
                  <a:srgbClr val="595959"/>
                </a:solidFill>
                <a:latin typeface="微软雅黑" panose="020B0503020204020204" pitchFamily="34" charset="-122"/>
                <a:ea typeface="微软雅黑" panose="020B0503020204020204" pitchFamily="34" charset="-122"/>
                <a:cs typeface="+mn-ea"/>
              </a:rPr>
              <a:t>，需要使用</a:t>
            </a:r>
            <a:r>
              <a:rPr lang="en-US" altLang="zh-CN" sz="2000" dirty="0">
                <a:solidFill>
                  <a:srgbClr val="595959"/>
                </a:solidFill>
                <a:latin typeface="微软雅黑" panose="020B0503020204020204" pitchFamily="34" charset="-122"/>
                <a:ea typeface="微软雅黑" panose="020B0503020204020204" pitchFamily="34" charset="-122"/>
                <a:cs typeface="+mn-ea"/>
              </a:rPr>
              <a:t>Date()</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构造函数创建后才能使用</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Date</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3</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种</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使用形式如下。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5.6.1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cxnSp>
        <p:nvCxnSpPr>
          <p:cNvPr id="7" name="直接连接符 41">
            <a:extLst>
              <a:ext uri="{FF2B5EF4-FFF2-40B4-BE49-F238E27FC236}">
                <a16:creationId xmlns:a16="http://schemas.microsoft.com/office/drawing/2014/main" id="{0315420D-D741-42DC-8FF4-655C4B877C85}"/>
              </a:ext>
            </a:extLst>
          </p:cNvPr>
          <p:cNvCxnSpPr/>
          <p:nvPr/>
        </p:nvCxnSpPr>
        <p:spPr>
          <a:xfrm flipH="1">
            <a:off x="4265735" y="2610079"/>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42">
            <a:extLst>
              <a:ext uri="{FF2B5EF4-FFF2-40B4-BE49-F238E27FC236}">
                <a16:creationId xmlns:a16="http://schemas.microsoft.com/office/drawing/2014/main" id="{2271DD60-7D07-4231-901A-5FB0824CFA5E}"/>
              </a:ext>
            </a:extLst>
          </p:cNvPr>
          <p:cNvCxnSpPr/>
          <p:nvPr/>
        </p:nvCxnSpPr>
        <p:spPr>
          <a:xfrm flipH="1">
            <a:off x="4265735" y="4350857"/>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43">
            <a:extLst>
              <a:ext uri="{FF2B5EF4-FFF2-40B4-BE49-F238E27FC236}">
                <a16:creationId xmlns:a16="http://schemas.microsoft.com/office/drawing/2014/main" id="{01EFED18-59FF-4336-B245-4D85A62EA8E6}"/>
              </a:ext>
            </a:extLst>
          </p:cNvPr>
          <p:cNvCxnSpPr/>
          <p:nvPr/>
        </p:nvCxnSpPr>
        <p:spPr>
          <a:xfrm flipH="1">
            <a:off x="4265735" y="6063933"/>
            <a:ext cx="1775581" cy="0"/>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44">
            <a:extLst>
              <a:ext uri="{FF2B5EF4-FFF2-40B4-BE49-F238E27FC236}">
                <a16:creationId xmlns:a16="http://schemas.microsoft.com/office/drawing/2014/main" id="{F22AA45D-A4CF-4511-9141-4E507B9F83DB}"/>
              </a:ext>
            </a:extLst>
          </p:cNvPr>
          <p:cNvCxnSpPr/>
          <p:nvPr/>
        </p:nvCxnSpPr>
        <p:spPr>
          <a:xfrm>
            <a:off x="4265735" y="2610078"/>
            <a:ext cx="0" cy="3434193"/>
          </a:xfrm>
          <a:prstGeom prst="line">
            <a:avLst/>
          </a:prstGeom>
          <a:noFill/>
          <a:ln w="9525">
            <a:solidFill>
              <a:schemeClr val="bg1">
                <a:lumMod val="7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4" name="椭圆 13">
            <a:extLst>
              <a:ext uri="{FF2B5EF4-FFF2-40B4-BE49-F238E27FC236}">
                <a16:creationId xmlns:a16="http://schemas.microsoft.com/office/drawing/2014/main" id="{84887088-4BBE-4263-93D2-B1DD60C15AC9}"/>
              </a:ext>
            </a:extLst>
          </p:cNvPr>
          <p:cNvSpPr/>
          <p:nvPr/>
        </p:nvSpPr>
        <p:spPr>
          <a:xfrm>
            <a:off x="5459268" y="2078396"/>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Microsoft YaHei" panose="020B0503020204020204" pitchFamily="34" charset="-122"/>
              <a:ea typeface="Microsoft YaHei" panose="020B0503020204020204" pitchFamily="34" charset="-122"/>
            </a:endParaRPr>
          </a:p>
        </p:txBody>
      </p:sp>
      <p:sp>
        <p:nvSpPr>
          <p:cNvPr id="15" name="椭圆 14">
            <a:extLst>
              <a:ext uri="{FF2B5EF4-FFF2-40B4-BE49-F238E27FC236}">
                <a16:creationId xmlns:a16="http://schemas.microsoft.com/office/drawing/2014/main" id="{6A04F517-741E-4457-8E9C-96F60850B47B}"/>
              </a:ext>
            </a:extLst>
          </p:cNvPr>
          <p:cNvSpPr/>
          <p:nvPr/>
        </p:nvSpPr>
        <p:spPr>
          <a:xfrm>
            <a:off x="5459268" y="3796984"/>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Microsoft YaHei" panose="020B0503020204020204" pitchFamily="34" charset="-122"/>
              <a:ea typeface="Microsoft YaHei" panose="020B0503020204020204" pitchFamily="34" charset="-122"/>
            </a:endParaRPr>
          </a:p>
        </p:txBody>
      </p:sp>
      <p:sp>
        <p:nvSpPr>
          <p:cNvPr id="16" name="椭圆 15">
            <a:extLst>
              <a:ext uri="{FF2B5EF4-FFF2-40B4-BE49-F238E27FC236}">
                <a16:creationId xmlns:a16="http://schemas.microsoft.com/office/drawing/2014/main" id="{5EFACC7D-8F08-4639-8200-EAB305C83C60}"/>
              </a:ext>
            </a:extLst>
          </p:cNvPr>
          <p:cNvSpPr/>
          <p:nvPr/>
        </p:nvSpPr>
        <p:spPr>
          <a:xfrm>
            <a:off x="5459268" y="5490399"/>
            <a:ext cx="1107747" cy="11077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Microsoft YaHei" panose="020B0503020204020204" pitchFamily="34" charset="-122"/>
              <a:ea typeface="Microsoft YaHei" panose="020B0503020204020204" pitchFamily="34" charset="-122"/>
            </a:endParaRPr>
          </a:p>
        </p:txBody>
      </p:sp>
      <p:sp>
        <p:nvSpPr>
          <p:cNvPr id="18" name="椭圆 17">
            <a:extLst>
              <a:ext uri="{FF2B5EF4-FFF2-40B4-BE49-F238E27FC236}">
                <a16:creationId xmlns:a16="http://schemas.microsoft.com/office/drawing/2014/main" id="{D068AD4E-61B6-4359-B162-FDA6C592C3BA}"/>
              </a:ext>
            </a:extLst>
          </p:cNvPr>
          <p:cNvSpPr/>
          <p:nvPr/>
        </p:nvSpPr>
        <p:spPr>
          <a:xfrm>
            <a:off x="5541881" y="3888958"/>
            <a:ext cx="923799" cy="9237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icrosoft YaHei" panose="020B0503020204020204" pitchFamily="34" charset="-122"/>
              <a:ea typeface="Microsoft YaHei" panose="020B0503020204020204" pitchFamily="34" charset="-122"/>
            </a:endParaRPr>
          </a:p>
        </p:txBody>
      </p:sp>
      <p:sp>
        <p:nvSpPr>
          <p:cNvPr id="19" name="Freeform 176">
            <a:extLst>
              <a:ext uri="{FF2B5EF4-FFF2-40B4-BE49-F238E27FC236}">
                <a16:creationId xmlns:a16="http://schemas.microsoft.com/office/drawing/2014/main" id="{A3B79773-2F17-4238-92BB-16ACFBE40A21}"/>
              </a:ext>
            </a:extLst>
          </p:cNvPr>
          <p:cNvSpPr>
            <a:spLocks noEditPoints="1"/>
          </p:cNvSpPr>
          <p:nvPr/>
        </p:nvSpPr>
        <p:spPr bwMode="auto">
          <a:xfrm>
            <a:off x="5736917" y="4103831"/>
            <a:ext cx="605367" cy="575733"/>
          </a:xfrm>
          <a:custGeom>
            <a:avLst/>
            <a:gdLst>
              <a:gd name="T0" fmla="*/ 93 w 121"/>
              <a:gd name="T1" fmla="*/ 56 h 115"/>
              <a:gd name="T2" fmla="*/ 90 w 121"/>
              <a:gd name="T3" fmla="*/ 60 h 115"/>
              <a:gd name="T4" fmla="*/ 86 w 121"/>
              <a:gd name="T5" fmla="*/ 40 h 115"/>
              <a:gd name="T6" fmla="*/ 82 w 121"/>
              <a:gd name="T7" fmla="*/ 82 h 115"/>
              <a:gd name="T8" fmla="*/ 75 w 121"/>
              <a:gd name="T9" fmla="*/ 89 h 115"/>
              <a:gd name="T10" fmla="*/ 69 w 121"/>
              <a:gd name="T11" fmla="*/ 44 h 115"/>
              <a:gd name="T12" fmla="*/ 59 w 121"/>
              <a:gd name="T13" fmla="*/ 28 h 115"/>
              <a:gd name="T14" fmla="*/ 82 w 121"/>
              <a:gd name="T15" fmla="*/ 13 h 115"/>
              <a:gd name="T16" fmla="*/ 59 w 121"/>
              <a:gd name="T17" fmla="*/ 10 h 115"/>
              <a:gd name="T18" fmla="*/ 116 w 121"/>
              <a:gd name="T19" fmla="*/ 0 h 115"/>
              <a:gd name="T20" fmla="*/ 113 w 121"/>
              <a:gd name="T21" fmla="*/ 21 h 115"/>
              <a:gd name="T22" fmla="*/ 121 w 121"/>
              <a:gd name="T23" fmla="*/ 23 h 115"/>
              <a:gd name="T24" fmla="*/ 121 w 121"/>
              <a:gd name="T25" fmla="*/ 28 h 115"/>
              <a:gd name="T26" fmla="*/ 110 w 121"/>
              <a:gd name="T27" fmla="*/ 39 h 115"/>
              <a:gd name="T28" fmla="*/ 93 w 121"/>
              <a:gd name="T29" fmla="*/ 42 h 115"/>
              <a:gd name="T30" fmla="*/ 5 w 121"/>
              <a:gd name="T31" fmla="*/ 40 h 115"/>
              <a:gd name="T32" fmla="*/ 56 w 121"/>
              <a:gd name="T33" fmla="*/ 37 h 115"/>
              <a:gd name="T34" fmla="*/ 5 w 121"/>
              <a:gd name="T35" fmla="*/ 40 h 115"/>
              <a:gd name="T36" fmla="*/ 7 w 121"/>
              <a:gd name="T37" fmla="*/ 49 h 115"/>
              <a:gd name="T38" fmla="*/ 29 w 121"/>
              <a:gd name="T39" fmla="*/ 64 h 115"/>
              <a:gd name="T40" fmla="*/ 52 w 121"/>
              <a:gd name="T41" fmla="*/ 108 h 115"/>
              <a:gd name="T42" fmla="*/ 58 w 121"/>
              <a:gd name="T43" fmla="*/ 46 h 115"/>
              <a:gd name="T44" fmla="*/ 42 w 121"/>
              <a:gd name="T45" fmla="*/ 98 h 115"/>
              <a:gd name="T46" fmla="*/ 44 w 121"/>
              <a:gd name="T47" fmla="*/ 107 h 115"/>
              <a:gd name="T48" fmla="*/ 42 w 121"/>
              <a:gd name="T49" fmla="*/ 98 h 115"/>
              <a:gd name="T50" fmla="*/ 51 w 121"/>
              <a:gd name="T51" fmla="*/ 11 h 115"/>
              <a:gd name="T52" fmla="*/ 39 w 121"/>
              <a:gd name="T53" fmla="*/ 7 h 115"/>
              <a:gd name="T54" fmla="*/ 36 w 121"/>
              <a:gd name="T55" fmla="*/ 8 h 115"/>
              <a:gd name="T56" fmla="*/ 16 w 121"/>
              <a:gd name="T57" fmla="*/ 25 h 115"/>
              <a:gd name="T58" fmla="*/ 12 w 121"/>
              <a:gd name="T59" fmla="*/ 12 h 115"/>
              <a:gd name="T60" fmla="*/ 12 w 121"/>
              <a:gd name="T61" fmla="*/ 26 h 115"/>
              <a:gd name="T62" fmla="*/ 7 w 121"/>
              <a:gd name="T63" fmla="*/ 13 h 115"/>
              <a:gd name="T64" fmla="*/ 4 w 121"/>
              <a:gd name="T65" fmla="*/ 3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15">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Microsoft YaHei" panose="020B0503020204020204" pitchFamily="34" charset="-122"/>
              <a:ea typeface="Microsoft YaHei" panose="020B0503020204020204" pitchFamily="34" charset="-122"/>
            </a:endParaRPr>
          </a:p>
        </p:txBody>
      </p:sp>
      <p:sp>
        <p:nvSpPr>
          <p:cNvPr id="20" name="椭圆 19">
            <a:extLst>
              <a:ext uri="{FF2B5EF4-FFF2-40B4-BE49-F238E27FC236}">
                <a16:creationId xmlns:a16="http://schemas.microsoft.com/office/drawing/2014/main" id="{CBB52444-3280-4B4A-B242-6B2A804A7FF7}"/>
              </a:ext>
            </a:extLst>
          </p:cNvPr>
          <p:cNvSpPr/>
          <p:nvPr/>
        </p:nvSpPr>
        <p:spPr>
          <a:xfrm>
            <a:off x="5551242" y="2170370"/>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icrosoft YaHei" panose="020B0503020204020204" pitchFamily="34" charset="-122"/>
              <a:ea typeface="Microsoft YaHei" panose="020B0503020204020204" pitchFamily="34" charset="-122"/>
            </a:endParaRPr>
          </a:p>
        </p:txBody>
      </p:sp>
      <p:sp>
        <p:nvSpPr>
          <p:cNvPr id="21" name="椭圆 20">
            <a:extLst>
              <a:ext uri="{FF2B5EF4-FFF2-40B4-BE49-F238E27FC236}">
                <a16:creationId xmlns:a16="http://schemas.microsoft.com/office/drawing/2014/main" id="{8534BE0F-9456-4ACE-950D-0AB5DDE760DC}"/>
              </a:ext>
            </a:extLst>
          </p:cNvPr>
          <p:cNvSpPr/>
          <p:nvPr/>
        </p:nvSpPr>
        <p:spPr>
          <a:xfrm>
            <a:off x="5541880" y="5602034"/>
            <a:ext cx="923799" cy="92379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icrosoft YaHei" panose="020B0503020204020204" pitchFamily="34" charset="-122"/>
              <a:ea typeface="Microsoft YaHei" panose="020B0503020204020204" pitchFamily="34" charset="-122"/>
            </a:endParaRPr>
          </a:p>
        </p:txBody>
      </p:sp>
      <p:sp>
        <p:nvSpPr>
          <p:cNvPr id="22" name="Freeform 175">
            <a:extLst>
              <a:ext uri="{FF2B5EF4-FFF2-40B4-BE49-F238E27FC236}">
                <a16:creationId xmlns:a16="http://schemas.microsoft.com/office/drawing/2014/main" id="{8A484FFE-0C78-41B6-AAE9-36FF9A6CAC7E}"/>
              </a:ext>
            </a:extLst>
          </p:cNvPr>
          <p:cNvSpPr>
            <a:spLocks noEditPoints="1"/>
          </p:cNvSpPr>
          <p:nvPr/>
        </p:nvSpPr>
        <p:spPr bwMode="auto">
          <a:xfrm>
            <a:off x="5766550" y="5728889"/>
            <a:ext cx="575733" cy="630767"/>
          </a:xfrm>
          <a:custGeom>
            <a:avLst/>
            <a:gdLst>
              <a:gd name="T0" fmla="*/ 165 w 272"/>
              <a:gd name="T1" fmla="*/ 0 h 298"/>
              <a:gd name="T2" fmla="*/ 246 w 272"/>
              <a:gd name="T3" fmla="*/ 47 h 298"/>
              <a:gd name="T4" fmla="*/ 153 w 272"/>
              <a:gd name="T5" fmla="*/ 201 h 298"/>
              <a:gd name="T6" fmla="*/ 108 w 272"/>
              <a:gd name="T7" fmla="*/ 229 h 298"/>
              <a:gd name="T8" fmla="*/ 66 w 272"/>
              <a:gd name="T9" fmla="*/ 232 h 298"/>
              <a:gd name="T10" fmla="*/ 71 w 272"/>
              <a:gd name="T11" fmla="*/ 153 h 298"/>
              <a:gd name="T12" fmla="*/ 165 w 272"/>
              <a:gd name="T13" fmla="*/ 0 h 298"/>
              <a:gd name="T14" fmla="*/ 165 w 272"/>
              <a:gd name="T15" fmla="*/ 0 h 298"/>
              <a:gd name="T16" fmla="*/ 243 w 272"/>
              <a:gd name="T17" fmla="*/ 293 h 298"/>
              <a:gd name="T18" fmla="*/ 248 w 272"/>
              <a:gd name="T19" fmla="*/ 262 h 298"/>
              <a:gd name="T20" fmla="*/ 158 w 272"/>
              <a:gd name="T21" fmla="*/ 260 h 298"/>
              <a:gd name="T22" fmla="*/ 272 w 272"/>
              <a:gd name="T23" fmla="*/ 253 h 298"/>
              <a:gd name="T24" fmla="*/ 272 w 272"/>
              <a:gd name="T25" fmla="*/ 241 h 298"/>
              <a:gd name="T26" fmla="*/ 239 w 272"/>
              <a:gd name="T27" fmla="*/ 239 h 298"/>
              <a:gd name="T28" fmla="*/ 269 w 272"/>
              <a:gd name="T29" fmla="*/ 234 h 298"/>
              <a:gd name="T30" fmla="*/ 257 w 272"/>
              <a:gd name="T31" fmla="*/ 210 h 298"/>
              <a:gd name="T32" fmla="*/ 175 w 272"/>
              <a:gd name="T33" fmla="*/ 201 h 298"/>
              <a:gd name="T34" fmla="*/ 172 w 272"/>
              <a:gd name="T35" fmla="*/ 224 h 298"/>
              <a:gd name="T36" fmla="*/ 208 w 272"/>
              <a:gd name="T37" fmla="*/ 232 h 298"/>
              <a:gd name="T38" fmla="*/ 0 w 272"/>
              <a:gd name="T39" fmla="*/ 243 h 298"/>
              <a:gd name="T40" fmla="*/ 2 w 272"/>
              <a:gd name="T41" fmla="*/ 265 h 298"/>
              <a:gd name="T42" fmla="*/ 137 w 272"/>
              <a:gd name="T43" fmla="*/ 279 h 298"/>
              <a:gd name="T44" fmla="*/ 85 w 272"/>
              <a:gd name="T45" fmla="*/ 281 h 298"/>
              <a:gd name="T46" fmla="*/ 87 w 272"/>
              <a:gd name="T47" fmla="*/ 298 h 298"/>
              <a:gd name="T48" fmla="*/ 243 w 272"/>
              <a:gd name="T49" fmla="*/ 293 h 298"/>
              <a:gd name="T50" fmla="*/ 243 w 272"/>
              <a:gd name="T51" fmla="*/ 293 h 298"/>
              <a:gd name="T52" fmla="*/ 106 w 272"/>
              <a:gd name="T53" fmla="*/ 213 h 298"/>
              <a:gd name="T54" fmla="*/ 137 w 272"/>
              <a:gd name="T55" fmla="*/ 191 h 298"/>
              <a:gd name="T56" fmla="*/ 87 w 272"/>
              <a:gd name="T57" fmla="*/ 163 h 298"/>
              <a:gd name="T58" fmla="*/ 85 w 272"/>
              <a:gd name="T59" fmla="*/ 198 h 298"/>
              <a:gd name="T60" fmla="*/ 106 w 272"/>
              <a:gd name="T61" fmla="*/ 213 h 298"/>
              <a:gd name="T62" fmla="*/ 106 w 272"/>
              <a:gd name="T63" fmla="*/ 213 h 298"/>
              <a:gd name="T64" fmla="*/ 217 w 272"/>
              <a:gd name="T65" fmla="*/ 47 h 298"/>
              <a:gd name="T66" fmla="*/ 142 w 272"/>
              <a:gd name="T67" fmla="*/ 172 h 298"/>
              <a:gd name="T68" fmla="*/ 151 w 272"/>
              <a:gd name="T69" fmla="*/ 177 h 298"/>
              <a:gd name="T70" fmla="*/ 224 w 272"/>
              <a:gd name="T71" fmla="*/ 52 h 298"/>
              <a:gd name="T72" fmla="*/ 217 w 272"/>
              <a:gd name="T73" fmla="*/ 47 h 298"/>
              <a:gd name="T74" fmla="*/ 217 w 272"/>
              <a:gd name="T75" fmla="*/ 47 h 298"/>
              <a:gd name="T76" fmla="*/ 170 w 272"/>
              <a:gd name="T77" fmla="*/ 19 h 298"/>
              <a:gd name="T78" fmla="*/ 97 w 272"/>
              <a:gd name="T79" fmla="*/ 144 h 298"/>
              <a:gd name="T80" fmla="*/ 111 w 272"/>
              <a:gd name="T81" fmla="*/ 153 h 298"/>
              <a:gd name="T82" fmla="*/ 186 w 272"/>
              <a:gd name="T83" fmla="*/ 28 h 298"/>
              <a:gd name="T84" fmla="*/ 170 w 272"/>
              <a:gd name="T8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98">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Microsoft YaHei" panose="020B0503020204020204" pitchFamily="34" charset="-122"/>
              <a:ea typeface="Microsoft YaHei" panose="020B0503020204020204" pitchFamily="34" charset="-122"/>
            </a:endParaRPr>
          </a:p>
        </p:txBody>
      </p:sp>
      <p:sp>
        <p:nvSpPr>
          <p:cNvPr id="23" name="Freeform 168">
            <a:extLst>
              <a:ext uri="{FF2B5EF4-FFF2-40B4-BE49-F238E27FC236}">
                <a16:creationId xmlns:a16="http://schemas.microsoft.com/office/drawing/2014/main" id="{F58C87B6-D8AD-4068-8DC8-49960CD291CA}"/>
              </a:ext>
            </a:extLst>
          </p:cNvPr>
          <p:cNvSpPr>
            <a:spLocks noEditPoints="1"/>
          </p:cNvSpPr>
          <p:nvPr/>
        </p:nvSpPr>
        <p:spPr bwMode="auto">
          <a:xfrm>
            <a:off x="5736916" y="2302103"/>
            <a:ext cx="552451" cy="615951"/>
          </a:xfrm>
          <a:custGeom>
            <a:avLst/>
            <a:gdLst>
              <a:gd name="T0" fmla="*/ 55 w 110"/>
              <a:gd name="T1" fmla="*/ 41 h 123"/>
              <a:gd name="T2" fmla="*/ 75 w 110"/>
              <a:gd name="T3" fmla="*/ 31 h 123"/>
              <a:gd name="T4" fmla="*/ 99 w 110"/>
              <a:gd name="T5" fmla="*/ 86 h 123"/>
              <a:gd name="T6" fmla="*/ 97 w 110"/>
              <a:gd name="T7" fmla="*/ 88 h 123"/>
              <a:gd name="T8" fmla="*/ 101 w 110"/>
              <a:gd name="T9" fmla="*/ 96 h 123"/>
              <a:gd name="T10" fmla="*/ 94 w 110"/>
              <a:gd name="T11" fmla="*/ 99 h 123"/>
              <a:gd name="T12" fmla="*/ 90 w 110"/>
              <a:gd name="T13" fmla="*/ 91 h 123"/>
              <a:gd name="T14" fmla="*/ 87 w 110"/>
              <a:gd name="T15" fmla="*/ 93 h 123"/>
              <a:gd name="T16" fmla="*/ 55 w 110"/>
              <a:gd name="T17" fmla="*/ 41 h 123"/>
              <a:gd name="T18" fmla="*/ 0 w 110"/>
              <a:gd name="T19" fmla="*/ 108 h 123"/>
              <a:gd name="T20" fmla="*/ 3 w 110"/>
              <a:gd name="T21" fmla="*/ 115 h 123"/>
              <a:gd name="T22" fmla="*/ 31 w 110"/>
              <a:gd name="T23" fmla="*/ 105 h 123"/>
              <a:gd name="T24" fmla="*/ 30 w 110"/>
              <a:gd name="T25" fmla="*/ 121 h 123"/>
              <a:gd name="T26" fmla="*/ 110 w 110"/>
              <a:gd name="T27" fmla="*/ 105 h 123"/>
              <a:gd name="T28" fmla="*/ 108 w 110"/>
              <a:gd name="T29" fmla="*/ 98 h 123"/>
              <a:gd name="T30" fmla="*/ 36 w 110"/>
              <a:gd name="T31" fmla="*/ 113 h 123"/>
              <a:gd name="T32" fmla="*/ 55 w 110"/>
              <a:gd name="T33" fmla="*/ 96 h 123"/>
              <a:gd name="T34" fmla="*/ 52 w 110"/>
              <a:gd name="T35" fmla="*/ 89 h 123"/>
              <a:gd name="T36" fmla="*/ 0 w 110"/>
              <a:gd name="T37" fmla="*/ 108 h 123"/>
              <a:gd name="T38" fmla="*/ 60 w 110"/>
              <a:gd name="T39" fmla="*/ 9 h 123"/>
              <a:gd name="T40" fmla="*/ 53 w 110"/>
              <a:gd name="T41" fmla="*/ 36 h 123"/>
              <a:gd name="T42" fmla="*/ 72 w 110"/>
              <a:gd name="T43" fmla="*/ 26 h 123"/>
              <a:gd name="T44" fmla="*/ 66 w 110"/>
              <a:gd name="T45" fmla="*/ 15 h 123"/>
              <a:gd name="T46" fmla="*/ 71 w 110"/>
              <a:gd name="T47" fmla="*/ 12 h 123"/>
              <a:gd name="T48" fmla="*/ 86 w 110"/>
              <a:gd name="T49" fmla="*/ 51 h 123"/>
              <a:gd name="T50" fmla="*/ 93 w 110"/>
              <a:gd name="T51" fmla="*/ 48 h 123"/>
              <a:gd name="T52" fmla="*/ 77 w 110"/>
              <a:gd name="T53" fmla="*/ 5 h 123"/>
              <a:gd name="T54" fmla="*/ 75 w 110"/>
              <a:gd name="T55" fmla="*/ 2 h 123"/>
              <a:gd name="T56" fmla="*/ 72 w 110"/>
              <a:gd name="T57" fmla="*/ 3 h 123"/>
              <a:gd name="T58" fmla="*/ 60 w 110"/>
              <a:gd name="T59" fmla="*/ 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23">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rgbClr val="E93F30"/>
              </a:solidFill>
              <a:latin typeface="Microsoft YaHei" panose="020B0503020204020204" pitchFamily="34" charset="-122"/>
              <a:ea typeface="Microsoft YaHei" panose="020B0503020204020204" pitchFamily="34" charset="-122"/>
            </a:endParaRPr>
          </a:p>
        </p:txBody>
      </p:sp>
      <p:sp>
        <p:nvSpPr>
          <p:cNvPr id="24" name="文本框 9">
            <a:extLst>
              <a:ext uri="{FF2B5EF4-FFF2-40B4-BE49-F238E27FC236}">
                <a16:creationId xmlns:a16="http://schemas.microsoft.com/office/drawing/2014/main" id="{C98B6C60-1429-4A30-B931-76124BC4767C}"/>
              </a:ext>
            </a:extLst>
          </p:cNvPr>
          <p:cNvSpPr txBox="1"/>
          <p:nvPr/>
        </p:nvSpPr>
        <p:spPr>
          <a:xfrm>
            <a:off x="1903846" y="3997875"/>
            <a:ext cx="2213628" cy="770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8565">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8565">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pPr lvl="1"/>
            <a:r>
              <a:rPr lang="en-US" altLang="zh-CN" sz="2400" b="1" dirty="0">
                <a:solidFill>
                  <a:srgbClr val="595959"/>
                </a:solidFill>
                <a:latin typeface="Microsoft YaHei" panose="020B0503020204020204" pitchFamily="34" charset="-122"/>
                <a:ea typeface="Microsoft YaHei" panose="020B0503020204020204" pitchFamily="34" charset="-122"/>
              </a:rPr>
              <a:t>Date()</a:t>
            </a:r>
            <a:r>
              <a:rPr lang="zh-CN" altLang="en-US" sz="2400" b="1" dirty="0">
                <a:solidFill>
                  <a:srgbClr val="595959"/>
                </a:solidFill>
                <a:latin typeface="Microsoft YaHei" panose="020B0503020204020204" pitchFamily="34" charset="-122"/>
                <a:ea typeface="Microsoft YaHei" panose="020B0503020204020204" pitchFamily="34" charset="-122"/>
              </a:rPr>
              <a:t>构造函数的</a:t>
            </a:r>
            <a:r>
              <a:rPr lang="en-US" altLang="zh-CN" sz="2400" b="1" dirty="0">
                <a:solidFill>
                  <a:srgbClr val="595959"/>
                </a:solidFill>
                <a:latin typeface="Microsoft YaHei" panose="020B0503020204020204" pitchFamily="34" charset="-122"/>
                <a:ea typeface="Microsoft YaHei" panose="020B0503020204020204" pitchFamily="34" charset="-122"/>
              </a:rPr>
              <a:t>3</a:t>
            </a:r>
            <a:r>
              <a:rPr lang="zh-CN" altLang="en-US" sz="2400" b="1" dirty="0">
                <a:solidFill>
                  <a:srgbClr val="595959"/>
                </a:solidFill>
                <a:latin typeface="Microsoft YaHei" panose="020B0503020204020204" pitchFamily="34" charset="-122"/>
                <a:ea typeface="Microsoft YaHei" panose="020B0503020204020204" pitchFamily="34" charset="-122"/>
              </a:rPr>
              <a:t>种使用形式</a:t>
            </a:r>
          </a:p>
        </p:txBody>
      </p:sp>
      <p:sp>
        <p:nvSpPr>
          <p:cNvPr id="25" name="文本框 24">
            <a:extLst>
              <a:ext uri="{FF2B5EF4-FFF2-40B4-BE49-F238E27FC236}">
                <a16:creationId xmlns:a16="http://schemas.microsoft.com/office/drawing/2014/main" id="{0B0F8AF9-8798-4C10-A97A-D10566C772B2}"/>
              </a:ext>
            </a:extLst>
          </p:cNvPr>
          <p:cNvSpPr txBox="1"/>
          <p:nvPr/>
        </p:nvSpPr>
        <p:spPr>
          <a:xfrm>
            <a:off x="6815286" y="2302103"/>
            <a:ext cx="3888432" cy="461665"/>
          </a:xfrm>
          <a:prstGeom prst="rect">
            <a:avLst/>
          </a:prstGeom>
          <a:noFill/>
        </p:spPr>
        <p:txBody>
          <a:bodyPr wrap="square" rtlCol="0">
            <a:spAutoFit/>
          </a:bodyPr>
          <a:lstStyle/>
          <a:p>
            <a:r>
              <a:rPr lang="zh-CN" altLang="en-US" dirty="0" smtClean="0">
                <a:solidFill>
                  <a:srgbClr val="595959"/>
                </a:solidFill>
                <a:latin typeface="微软雅黑" panose="020B0503020204020204" pitchFamily="34" charset="-122"/>
                <a:ea typeface="微软雅黑" panose="020B0503020204020204" pitchFamily="34" charset="-122"/>
              </a:rPr>
              <a:t>构造</a:t>
            </a:r>
            <a:r>
              <a:rPr lang="zh-CN" altLang="en-US" dirty="0">
                <a:solidFill>
                  <a:srgbClr val="595959"/>
                </a:solidFill>
                <a:latin typeface="微软雅黑" panose="020B0503020204020204" pitchFamily="34" charset="-122"/>
                <a:ea typeface="微软雅黑" panose="020B0503020204020204" pitchFamily="34" charset="-122"/>
              </a:rPr>
              <a:t>函数不传入参数</a:t>
            </a:r>
          </a:p>
        </p:txBody>
      </p:sp>
      <p:sp>
        <p:nvSpPr>
          <p:cNvPr id="26" name="文本框 25">
            <a:extLst>
              <a:ext uri="{FF2B5EF4-FFF2-40B4-BE49-F238E27FC236}">
                <a16:creationId xmlns:a16="http://schemas.microsoft.com/office/drawing/2014/main" id="{91C1C17F-F8BD-4156-84A0-408A8F3F650F}"/>
              </a:ext>
            </a:extLst>
          </p:cNvPr>
          <p:cNvSpPr txBox="1"/>
          <p:nvPr/>
        </p:nvSpPr>
        <p:spPr>
          <a:xfrm>
            <a:off x="6815286" y="4087247"/>
            <a:ext cx="3888432" cy="461665"/>
          </a:xfrm>
          <a:prstGeom prst="rect">
            <a:avLst/>
          </a:prstGeom>
          <a:noFill/>
        </p:spPr>
        <p:txBody>
          <a:bodyPr wrap="square" rtlCol="0">
            <a:spAutoFit/>
          </a:bodyPr>
          <a:lstStyle/>
          <a:p>
            <a:r>
              <a:rPr lang="zh-CN" altLang="en-US" dirty="0" smtClean="0">
                <a:solidFill>
                  <a:srgbClr val="595959"/>
                </a:solidFill>
                <a:latin typeface="微软雅黑" panose="020B0503020204020204" pitchFamily="34" charset="-122"/>
                <a:ea typeface="微软雅黑" panose="020B0503020204020204" pitchFamily="34" charset="-122"/>
              </a:rPr>
              <a:t>构造</a:t>
            </a:r>
            <a:r>
              <a:rPr lang="zh-CN" altLang="en-US" dirty="0">
                <a:solidFill>
                  <a:srgbClr val="595959"/>
                </a:solidFill>
                <a:latin typeface="微软雅黑" panose="020B0503020204020204" pitchFamily="34" charset="-122"/>
                <a:ea typeface="微软雅黑" panose="020B0503020204020204" pitchFamily="34" charset="-122"/>
              </a:rPr>
              <a:t>函数传入</a:t>
            </a:r>
            <a:r>
              <a:rPr lang="zh-CN" altLang="en-US" dirty="0" smtClean="0">
                <a:solidFill>
                  <a:srgbClr val="595959"/>
                </a:solidFill>
                <a:latin typeface="微软雅黑" panose="020B0503020204020204" pitchFamily="34" charset="-122"/>
                <a:ea typeface="微软雅黑" panose="020B0503020204020204" pitchFamily="34" charset="-122"/>
              </a:rPr>
              <a:t>数字型</a:t>
            </a:r>
            <a:r>
              <a:rPr lang="zh-CN" altLang="en-US" dirty="0">
                <a:solidFill>
                  <a:srgbClr val="595959"/>
                </a:solidFill>
                <a:latin typeface="微软雅黑" panose="020B0503020204020204" pitchFamily="34" charset="-122"/>
                <a:ea typeface="微软雅黑" panose="020B0503020204020204" pitchFamily="34" charset="-122"/>
              </a:rPr>
              <a:t>参数</a:t>
            </a:r>
          </a:p>
        </p:txBody>
      </p:sp>
      <p:sp>
        <p:nvSpPr>
          <p:cNvPr id="27" name="文本框 26">
            <a:extLst>
              <a:ext uri="{FF2B5EF4-FFF2-40B4-BE49-F238E27FC236}">
                <a16:creationId xmlns:a16="http://schemas.microsoft.com/office/drawing/2014/main" id="{5928CF11-317D-4771-A126-0BEFA0F40140}"/>
              </a:ext>
            </a:extLst>
          </p:cNvPr>
          <p:cNvSpPr txBox="1"/>
          <p:nvPr/>
        </p:nvSpPr>
        <p:spPr>
          <a:xfrm>
            <a:off x="6815286" y="5743431"/>
            <a:ext cx="3888432" cy="461665"/>
          </a:xfrm>
          <a:prstGeom prst="rect">
            <a:avLst/>
          </a:prstGeom>
          <a:noFill/>
        </p:spPr>
        <p:txBody>
          <a:bodyPr wrap="square" rtlCol="0">
            <a:spAutoFit/>
          </a:bodyPr>
          <a:lstStyle/>
          <a:p>
            <a:r>
              <a:rPr lang="zh-CN" altLang="en-US" dirty="0" smtClean="0">
                <a:solidFill>
                  <a:srgbClr val="595959"/>
                </a:solidFill>
                <a:latin typeface="微软雅黑" panose="020B0503020204020204" pitchFamily="34" charset="-122"/>
                <a:ea typeface="微软雅黑" panose="020B0503020204020204" pitchFamily="34" charset="-122"/>
              </a:rPr>
              <a:t>构造</a:t>
            </a:r>
            <a:r>
              <a:rPr lang="zh-CN" altLang="en-US" dirty="0">
                <a:solidFill>
                  <a:srgbClr val="595959"/>
                </a:solidFill>
                <a:latin typeface="微软雅黑" panose="020B0503020204020204" pitchFamily="34" charset="-122"/>
                <a:ea typeface="微软雅黑" panose="020B0503020204020204" pitchFamily="34" charset="-122"/>
              </a:rPr>
              <a:t>函数传入字符串型参数</a:t>
            </a:r>
          </a:p>
        </p:txBody>
      </p:sp>
    </p:spTree>
    <p:extLst>
      <p:ext uri="{BB962C8B-B14F-4D97-AF65-F5344CB8AC3E}">
        <p14:creationId xmlns:p14="http://schemas.microsoft.com/office/powerpoint/2010/main" val="3142203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5"/>
          <p:cNvSpPr txBox="1">
            <a:spLocks noChangeArrowheads="1"/>
          </p:cNvSpPr>
          <p:nvPr/>
        </p:nvSpPr>
        <p:spPr bwMode="auto">
          <a:xfrm>
            <a:off x="910630" y="1197546"/>
            <a:ext cx="1044116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1369B2"/>
                </a:solidFill>
                <a:latin typeface="微软雅黑" panose="020B0503020204020204" pitchFamily="34" charset="-122"/>
                <a:ea typeface="微软雅黑" panose="020B0503020204020204" pitchFamily="34" charset="-122"/>
              </a:rPr>
              <a:t>构造</a:t>
            </a:r>
            <a:r>
              <a:rPr lang="zh-CN" altLang="en-US" sz="2000" dirty="0">
                <a:solidFill>
                  <a:srgbClr val="1369B2"/>
                </a:solidFill>
                <a:latin typeface="微软雅黑" panose="020B0503020204020204" pitchFamily="34" charset="-122"/>
                <a:ea typeface="微软雅黑" panose="020B0503020204020204" pitchFamily="34" charset="-122"/>
              </a:rPr>
              <a:t>函数不传入</a:t>
            </a:r>
            <a:r>
              <a:rPr lang="zh-CN" altLang="en-US" sz="2000" dirty="0" smtClean="0">
                <a:solidFill>
                  <a:srgbClr val="1369B2"/>
                </a:solidFill>
                <a:latin typeface="微软雅黑" panose="020B0503020204020204" pitchFamily="34" charset="-122"/>
                <a:ea typeface="微软雅黑" panose="020B0503020204020204" pitchFamily="34" charset="-122"/>
              </a:rPr>
              <a:t>参数</a:t>
            </a:r>
            <a:r>
              <a:rPr lang="zh-CN" altLang="en-US" sz="2000" dirty="0" smtClean="0">
                <a:solidFill>
                  <a:srgbClr val="595959"/>
                </a:solidFill>
                <a:latin typeface="微软雅黑" panose="020B0503020204020204" pitchFamily="34" charset="-122"/>
                <a:ea typeface="微软雅黑" panose="020B0503020204020204" pitchFamily="34" charset="-122"/>
              </a:rPr>
              <a:t>，</a:t>
            </a:r>
            <a:r>
              <a:rPr lang="zh-CN" altLang="en-US" sz="2000" dirty="0" smtClean="0">
                <a:solidFill>
                  <a:srgbClr val="595959"/>
                </a:solidFill>
                <a:latin typeface="微软雅黑" panose="020B0503020204020204" pitchFamily="34" charset="-122"/>
                <a:ea typeface="微软雅黑" panose="020B0503020204020204" pitchFamily="34" charset="-122"/>
                <a:sym typeface="Arial" panose="020B0604020202020204" pitchFamily="34" charset="0"/>
              </a:rPr>
              <a:t>表示</a:t>
            </a: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使用系统当前</a:t>
            </a:r>
            <a:r>
              <a:rPr lang="zh-CN" altLang="en-US" sz="2000" dirty="0" smtClean="0">
                <a:solidFill>
                  <a:srgbClr val="595959"/>
                </a:solidFill>
                <a:latin typeface="微软雅黑" panose="020B0503020204020204" pitchFamily="34" charset="-122"/>
                <a:ea typeface="微软雅黑" panose="020B0503020204020204" pitchFamily="34" charset="-122"/>
                <a:sym typeface="Arial" panose="020B0604020202020204" pitchFamily="34" charset="0"/>
              </a:rPr>
              <a:t>时间。</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5.6.1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
        <p:nvSpPr>
          <p:cNvPr id="24" name="文本框 23">
            <a:extLst>
              <a:ext uri="{FF2B5EF4-FFF2-40B4-BE49-F238E27FC236}">
                <a16:creationId xmlns:a16="http://schemas.microsoft.com/office/drawing/2014/main" id="{4AB82E9C-6FA9-4993-9395-DF877E5768B8}"/>
              </a:ext>
            </a:extLst>
          </p:cNvPr>
          <p:cNvSpPr txBox="1"/>
          <p:nvPr/>
        </p:nvSpPr>
        <p:spPr>
          <a:xfrm>
            <a:off x="1109617" y="2133650"/>
            <a:ext cx="8887700" cy="1477328"/>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date1 = new Date();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Fri Aug 13 2021 10:30:45 GMT+0800 (</a:t>
            </a:r>
            <a:r>
              <a:rPr lang="zh-CN" altLang="en-US" sz="2000" dirty="0">
                <a:solidFill>
                  <a:srgbClr val="595959"/>
                </a:solidFill>
                <a:latin typeface="微软雅黑" panose="020B0503020204020204" pitchFamily="34" charset="-122"/>
                <a:ea typeface="微软雅黑" panose="020B0503020204020204" pitchFamily="34" charset="-122"/>
                <a:cs typeface="+mn-ea"/>
              </a:rPr>
              <a:t>中国标准时间</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console.log(date1);</a:t>
            </a:r>
          </a:p>
        </p:txBody>
      </p:sp>
    </p:spTree>
    <p:extLst>
      <p:ext uri="{BB962C8B-B14F-4D97-AF65-F5344CB8AC3E}">
        <p14:creationId xmlns:p14="http://schemas.microsoft.com/office/powerpoint/2010/main" val="905442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5.6.1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
        <p:nvSpPr>
          <p:cNvPr id="26" name="TextBox 35"/>
          <p:cNvSpPr txBox="1">
            <a:spLocks noChangeArrowheads="1"/>
          </p:cNvSpPr>
          <p:nvPr/>
        </p:nvSpPr>
        <p:spPr bwMode="auto">
          <a:xfrm>
            <a:off x="957238" y="1210246"/>
            <a:ext cx="10441160" cy="312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构造</a:t>
            </a:r>
            <a:r>
              <a:rPr lang="zh-CN" altLang="en-US" sz="2000" dirty="0">
                <a:solidFill>
                  <a:srgbClr val="595959"/>
                </a:solidFill>
                <a:latin typeface="微软雅黑" panose="020B0503020204020204" pitchFamily="34" charset="-122"/>
                <a:ea typeface="微软雅黑" panose="020B0503020204020204" pitchFamily="34" charset="-122"/>
                <a:cs typeface="+mn-ea"/>
              </a:rPr>
              <a:t>函数传入</a:t>
            </a:r>
            <a:r>
              <a:rPr lang="zh-CN" altLang="en-US" sz="2000" dirty="0" smtClean="0">
                <a:solidFill>
                  <a:srgbClr val="1369B2"/>
                </a:solidFill>
                <a:latin typeface="微软雅黑" panose="020B0503020204020204" pitchFamily="34" charset="-122"/>
                <a:ea typeface="微软雅黑" panose="020B0503020204020204" pitchFamily="34" charset="-122"/>
              </a:rPr>
              <a:t>数字型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参数，</a:t>
            </a:r>
            <a:r>
              <a:rPr lang="zh-CN" altLang="en-US" sz="2000" dirty="0" smtClean="0">
                <a:solidFill>
                  <a:srgbClr val="1369B3"/>
                </a:solidFill>
                <a:latin typeface="微软雅黑" panose="020B0503020204020204" pitchFamily="34" charset="-122"/>
                <a:ea typeface="微软雅黑" panose="020B0503020204020204" pitchFamily="34" charset="-122"/>
              </a:rPr>
              <a:t>规则</a:t>
            </a:r>
            <a:r>
              <a:rPr lang="zh-CN" altLang="en-US" sz="2000" dirty="0" smtClean="0">
                <a:solidFill>
                  <a:srgbClr val="595959"/>
                </a:solidFill>
                <a:latin typeface="微软雅黑" panose="020B0503020204020204" pitchFamily="34" charset="-122"/>
                <a:ea typeface="微软雅黑" panose="020B0503020204020204" pitchFamily="34" charset="-122"/>
              </a:rPr>
              <a:t>如下：</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rPr>
              <a:t>当传入以数字表示的年、月、日、时、分、秒</a:t>
            </a:r>
            <a:r>
              <a:rPr lang="zh-CN" altLang="en-US" sz="2000" dirty="0">
                <a:solidFill>
                  <a:srgbClr val="595959"/>
                </a:solidFill>
                <a:latin typeface="微软雅黑" panose="020B0503020204020204" pitchFamily="34" charset="-122"/>
                <a:ea typeface="微软雅黑" panose="020B0503020204020204" pitchFamily="34" charset="-122"/>
              </a:rPr>
              <a:t>时，最少需要指定年、月两个参数，后面的参数若省略会自动使用默认值，且</a:t>
            </a:r>
            <a:r>
              <a:rPr lang="zh-CN" altLang="en-US" sz="2000" dirty="0">
                <a:solidFill>
                  <a:srgbClr val="1369B3"/>
                </a:solidFill>
                <a:latin typeface="微软雅黑" panose="020B0503020204020204" pitchFamily="34" charset="-122"/>
                <a:ea typeface="微软雅黑" panose="020B0503020204020204" pitchFamily="34" charset="-122"/>
              </a:rPr>
              <a:t>月</a:t>
            </a:r>
            <a:r>
              <a:rPr lang="zh-CN" altLang="en-US" sz="2000" dirty="0" smtClean="0">
                <a:solidFill>
                  <a:srgbClr val="595959"/>
                </a:solidFill>
                <a:latin typeface="微软雅黑" panose="020B0503020204020204" pitchFamily="34" charset="-122"/>
                <a:ea typeface="微软雅黑" panose="020B0503020204020204" pitchFamily="34" charset="-122"/>
              </a:rPr>
              <a:t>的取值</a:t>
            </a:r>
            <a:r>
              <a:rPr lang="zh-CN" altLang="en-US" sz="2000" dirty="0">
                <a:solidFill>
                  <a:srgbClr val="595959"/>
                </a:solidFill>
                <a:latin typeface="微软雅黑" panose="020B0503020204020204" pitchFamily="34" charset="-122"/>
                <a:ea typeface="微软雅黑" panose="020B0503020204020204" pitchFamily="34" charset="-122"/>
              </a:rPr>
              <a:t>范围是</a:t>
            </a:r>
            <a:r>
              <a:rPr lang="en-US" altLang="zh-CN" sz="2000" dirty="0">
                <a:solidFill>
                  <a:srgbClr val="1369B3"/>
                </a:solidFill>
                <a:latin typeface="微软雅黑" panose="020B0503020204020204" pitchFamily="34" charset="-122"/>
                <a:ea typeface="微软雅黑" panose="020B0503020204020204" pitchFamily="34" charset="-122"/>
              </a:rPr>
              <a:t>0~11</a:t>
            </a:r>
            <a:r>
              <a:rPr lang="zh-CN" altLang="en-US" sz="2000" dirty="0">
                <a:solidFill>
                  <a:srgbClr val="595959"/>
                </a:solidFill>
                <a:latin typeface="微软雅黑" panose="020B0503020204020204" pitchFamily="34" charset="-122"/>
                <a:ea typeface="微软雅黑" panose="020B0503020204020204" pitchFamily="34" charset="-122"/>
              </a:rPr>
              <a:t>，</a:t>
            </a:r>
            <a:r>
              <a:rPr lang="en-US" altLang="zh-CN" sz="2000" dirty="0">
                <a:solidFill>
                  <a:srgbClr val="595959"/>
                </a:solidFill>
                <a:latin typeface="微软雅黑" panose="020B0503020204020204" pitchFamily="34" charset="-122"/>
                <a:ea typeface="微软雅黑" panose="020B0503020204020204" pitchFamily="34" charset="-122"/>
              </a:rPr>
              <a:t>0</a:t>
            </a:r>
            <a:r>
              <a:rPr lang="zh-CN" altLang="en-US" sz="2000" dirty="0">
                <a:solidFill>
                  <a:srgbClr val="595959"/>
                </a:solidFill>
                <a:latin typeface="微软雅黑" panose="020B0503020204020204" pitchFamily="34" charset="-122"/>
                <a:ea typeface="微软雅黑" panose="020B0503020204020204" pitchFamily="34" charset="-122"/>
              </a:rPr>
              <a:t>表示</a:t>
            </a: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月，</a:t>
            </a:r>
            <a:r>
              <a:rPr lang="en-US" altLang="zh-CN" sz="2000" dirty="0">
                <a:solidFill>
                  <a:srgbClr val="595959"/>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表示</a:t>
            </a:r>
            <a:r>
              <a:rPr lang="en-US" altLang="zh-CN" sz="2000" dirty="0">
                <a:solidFill>
                  <a:srgbClr val="595959"/>
                </a:solidFill>
                <a:latin typeface="微软雅黑" panose="020B0503020204020204" pitchFamily="34" charset="-122"/>
                <a:ea typeface="微软雅黑" panose="020B0503020204020204" pitchFamily="34" charset="-122"/>
              </a:rPr>
              <a:t>2</a:t>
            </a:r>
            <a:r>
              <a:rPr lang="zh-CN" altLang="en-US" sz="2000" dirty="0">
                <a:solidFill>
                  <a:srgbClr val="595959"/>
                </a:solidFill>
                <a:latin typeface="微软雅黑" panose="020B0503020204020204" pitchFamily="34" charset="-122"/>
                <a:ea typeface="微软雅黑" panose="020B0503020204020204" pitchFamily="34" charset="-122"/>
              </a:rPr>
              <a:t>月，</a:t>
            </a:r>
            <a:r>
              <a:rPr lang="zh-CN" altLang="en-US" sz="2000" dirty="0" smtClean="0">
                <a:solidFill>
                  <a:srgbClr val="595959"/>
                </a:solidFill>
                <a:latin typeface="微软雅黑" panose="020B0503020204020204" pitchFamily="34" charset="-122"/>
                <a:ea typeface="微软雅黑" panose="020B0503020204020204" pitchFamily="34" charset="-122"/>
              </a:rPr>
              <a:t>以此类推。</a:t>
            </a:r>
            <a:endParaRPr lang="en-US" altLang="zh-CN" sz="2000" dirty="0" smtClean="0">
              <a:solidFill>
                <a:srgbClr val="595959"/>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endParaRPr lang="en-US" altLang="zh-CN" sz="5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当传入的</a:t>
            </a:r>
            <a:r>
              <a:rPr lang="zh-CN" altLang="en-US" sz="2000" dirty="0" smtClean="0">
                <a:solidFill>
                  <a:srgbClr val="595959"/>
                </a:solidFill>
                <a:latin typeface="微软雅黑" panose="020B0503020204020204" pitchFamily="34" charset="-122"/>
                <a:ea typeface="微软雅黑" panose="020B0503020204020204" pitchFamily="34" charset="-122"/>
                <a:sym typeface="Arial" panose="020B0604020202020204" pitchFamily="34" charset="0"/>
              </a:rPr>
              <a:t>数字</a:t>
            </a:r>
            <a:r>
              <a:rPr lang="zh-CN" altLang="en-US" sz="2000" dirty="0" smtClean="0">
                <a:solidFill>
                  <a:srgbClr val="1369B3"/>
                </a:solidFill>
                <a:latin typeface="微软雅黑" panose="020B0503020204020204" pitchFamily="34" charset="-122"/>
                <a:ea typeface="微软雅黑" panose="020B0503020204020204" pitchFamily="34" charset="-122"/>
                <a:sym typeface="Arial" panose="020B0604020202020204" pitchFamily="34" charset="0"/>
              </a:rPr>
              <a:t>大于</a:t>
            </a: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合理范围时，会自动转换成相邻</a:t>
            </a:r>
            <a:r>
              <a:rPr lang="zh-CN" altLang="en-US" sz="2000" dirty="0" smtClean="0">
                <a:solidFill>
                  <a:srgbClr val="595959"/>
                </a:solidFill>
                <a:latin typeface="微软雅黑" panose="020B0503020204020204" pitchFamily="34" charset="-122"/>
                <a:ea typeface="微软雅黑" panose="020B0503020204020204" pitchFamily="34" charset="-122"/>
                <a:sym typeface="Arial" panose="020B0604020202020204" pitchFamily="34" charset="0"/>
              </a:rPr>
              <a:t>数字，</a:t>
            </a: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将月份设为</a:t>
            </a:r>
            <a:r>
              <a:rPr lang="en-US" altLang="zh-CN"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表示去年</a:t>
            </a:r>
            <a:r>
              <a:rPr lang="en-US" altLang="zh-CN"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月，设为</a:t>
            </a:r>
            <a:r>
              <a:rPr lang="en-US" altLang="zh-CN"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表示明年</a:t>
            </a:r>
            <a:r>
              <a:rPr lang="en-US" altLang="zh-CN"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000" dirty="0" smtClean="0">
                <a:solidFill>
                  <a:srgbClr val="595959"/>
                </a:solidFill>
                <a:latin typeface="微软雅黑" panose="020B0503020204020204" pitchFamily="34" charset="-122"/>
                <a:ea typeface="微软雅黑" panose="020B0503020204020204" pitchFamily="34" charset="-122"/>
                <a:sym typeface="Arial" panose="020B0604020202020204" pitchFamily="34" charset="0"/>
              </a:rPr>
              <a:t>月。</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401360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4AB82E9C-6FA9-4993-9395-DF877E5768B8}"/>
              </a:ext>
            </a:extLst>
          </p:cNvPr>
          <p:cNvSpPr txBox="1"/>
          <p:nvPr/>
        </p:nvSpPr>
        <p:spPr>
          <a:xfrm>
            <a:off x="1520602" y="2117692"/>
            <a:ext cx="9145016" cy="1477328"/>
          </a:xfrm>
          <a:prstGeom prst="rect">
            <a:avLst/>
          </a:prstGeom>
          <a:solidFill>
            <a:srgbClr val="F2F2F2"/>
          </a:solidFill>
        </p:spPr>
        <p:txBody>
          <a:bodyPr wrap="square" rtlCol="0">
            <a:spAutoFit/>
          </a:bodyPr>
          <a:lstStyle/>
          <a:p>
            <a:pPr lvl="1">
              <a:lnSpc>
                <a:spcPct val="150000"/>
              </a:lnSpc>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var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date2 = new Date(2021, 7, 14, 10, 30, 45);</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Sat Aug 14 2021 10:30:45 GMT+0800 (</a:t>
            </a:r>
            <a:r>
              <a:rPr lang="zh-CN" altLang="en-US" sz="2000" dirty="0">
                <a:solidFill>
                  <a:srgbClr val="595959"/>
                </a:solidFill>
                <a:latin typeface="微软雅黑" panose="020B0503020204020204" pitchFamily="34" charset="-122"/>
                <a:ea typeface="微软雅黑" panose="020B0503020204020204" pitchFamily="34" charset="-122"/>
                <a:cs typeface="+mn-ea"/>
              </a:rPr>
              <a:t>中国标准时间</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console.log(date2);	</a:t>
            </a:r>
          </a:p>
        </p:txBody>
      </p:sp>
      <p:sp>
        <p:nvSpPr>
          <p:cNvPr id="9" name="文本框 8">
            <a:extLst>
              <a:ext uri="{FF2B5EF4-FFF2-40B4-BE49-F238E27FC236}">
                <a16:creationId xmlns:a16="http://schemas.microsoft.com/office/drawing/2014/main" id="{24050476-582B-401C-894A-12AF5EAC3665}"/>
              </a:ext>
            </a:extLst>
          </p:cNvPr>
          <p:cNvSpPr txBox="1"/>
          <p:nvPr/>
        </p:nvSpPr>
        <p:spPr>
          <a:xfrm>
            <a:off x="1016546" y="1222946"/>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构造函数传入</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数字型</a:t>
            </a:r>
            <a:r>
              <a:rPr lang="zh-CN" altLang="en-US" sz="2000" dirty="0">
                <a:solidFill>
                  <a:srgbClr val="1369B3"/>
                </a:solidFill>
                <a:latin typeface="微软雅黑" panose="020B0503020204020204" pitchFamily="34" charset="-122"/>
                <a:ea typeface="微软雅黑" panose="020B0503020204020204" pitchFamily="34" charset="-122"/>
                <a:cs typeface="+mn-ea"/>
              </a:rPr>
              <a:t>参数</a:t>
            </a:r>
            <a:r>
              <a:rPr lang="zh-CN" altLang="en-US" sz="2000" dirty="0">
                <a:solidFill>
                  <a:srgbClr val="595959"/>
                </a:solidFill>
                <a:latin typeface="微软雅黑" panose="020B0503020204020204" pitchFamily="34" charset="-122"/>
                <a:ea typeface="微软雅黑" panose="020B0503020204020204" pitchFamily="34" charset="-122"/>
                <a:cs typeface="+mn-ea"/>
              </a:rPr>
              <a:t>的示例代码如下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5.6.1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Tree>
    <p:extLst>
      <p:ext uri="{BB962C8B-B14F-4D97-AF65-F5344CB8AC3E}">
        <p14:creationId xmlns:p14="http://schemas.microsoft.com/office/powerpoint/2010/main" val="444310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5.6.1  </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对象的创建</a:t>
            </a:r>
          </a:p>
        </p:txBody>
      </p:sp>
      <p:sp>
        <p:nvSpPr>
          <p:cNvPr id="26" name="TextBox 35"/>
          <p:cNvSpPr txBox="1">
            <a:spLocks noChangeArrowheads="1"/>
          </p:cNvSpPr>
          <p:nvPr/>
        </p:nvSpPr>
        <p:spPr bwMode="auto">
          <a:xfrm>
            <a:off x="838622" y="1197546"/>
            <a:ext cx="10441160"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构造</a:t>
            </a:r>
            <a:r>
              <a:rPr lang="zh-CN" altLang="en-US" sz="2000" dirty="0">
                <a:solidFill>
                  <a:srgbClr val="595959"/>
                </a:solidFill>
                <a:latin typeface="微软雅黑" panose="020B0503020204020204" pitchFamily="34" charset="-122"/>
                <a:ea typeface="微软雅黑" panose="020B0503020204020204" pitchFamily="34" charset="-122"/>
                <a:cs typeface="+mn-ea"/>
              </a:rPr>
              <a:t>函数传入</a:t>
            </a:r>
            <a:r>
              <a:rPr lang="zh-CN" altLang="en-US" sz="2000" dirty="0">
                <a:solidFill>
                  <a:srgbClr val="1369B2"/>
                </a:solidFill>
                <a:latin typeface="微软雅黑" panose="020B0503020204020204" pitchFamily="34" charset="-122"/>
                <a:ea typeface="微软雅黑" panose="020B0503020204020204" pitchFamily="34" charset="-122"/>
              </a:rPr>
              <a:t>字符串型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参数。</a:t>
            </a:r>
            <a:r>
              <a:rPr lang="zh-CN" altLang="en-US" sz="2000" dirty="0" smtClean="0">
                <a:solidFill>
                  <a:srgbClr val="595959"/>
                </a:solidFill>
                <a:latin typeface="微软雅黑" panose="020B0503020204020204" pitchFamily="34" charset="-122"/>
                <a:ea typeface="微软雅黑" panose="020B0503020204020204" pitchFamily="34" charset="-122"/>
              </a:rPr>
              <a:t>当传入以</a:t>
            </a:r>
            <a:r>
              <a:rPr lang="zh-CN" altLang="en-US" sz="2000" dirty="0" smtClean="0">
                <a:solidFill>
                  <a:srgbClr val="1369B3"/>
                </a:solidFill>
                <a:latin typeface="微软雅黑" panose="020B0503020204020204" pitchFamily="34" charset="-122"/>
                <a:ea typeface="微软雅黑" panose="020B0503020204020204" pitchFamily="34" charset="-122"/>
              </a:rPr>
              <a:t>字符串</a:t>
            </a:r>
            <a:r>
              <a:rPr lang="zh-CN" altLang="en-US" sz="2000" dirty="0">
                <a:solidFill>
                  <a:srgbClr val="595959"/>
                </a:solidFill>
                <a:latin typeface="微软雅黑" panose="020B0503020204020204" pitchFamily="34" charset="-122"/>
                <a:ea typeface="微软雅黑" panose="020B0503020204020204" pitchFamily="34" charset="-122"/>
              </a:rPr>
              <a:t>表示的日期和时间时最少需要指定</a:t>
            </a:r>
            <a:r>
              <a:rPr lang="zh-CN" altLang="en-US" sz="2000" dirty="0">
                <a:solidFill>
                  <a:srgbClr val="1369B3"/>
                </a:solidFill>
                <a:latin typeface="微软雅黑" panose="020B0503020204020204" pitchFamily="34" charset="-122"/>
                <a:ea typeface="微软雅黑" panose="020B0503020204020204" pitchFamily="34" charset="-122"/>
              </a:rPr>
              <a:t>年份</a:t>
            </a:r>
            <a:r>
              <a:rPr lang="zh-CN" altLang="en-US" sz="2000" dirty="0">
                <a:solidFill>
                  <a:srgbClr val="595959"/>
                </a:solidFill>
                <a:latin typeface="微软雅黑" panose="020B0503020204020204" pitchFamily="34" charset="-122"/>
                <a:ea typeface="微软雅黑" panose="020B0503020204020204" pitchFamily="34" charset="-122"/>
              </a:rPr>
              <a:t>，需要注意的是，日期和时间的格式有</a:t>
            </a:r>
            <a:r>
              <a:rPr lang="zh-CN" altLang="en-US" sz="2000" dirty="0" smtClean="0">
                <a:solidFill>
                  <a:srgbClr val="595959"/>
                </a:solidFill>
                <a:latin typeface="微软雅黑" panose="020B0503020204020204" pitchFamily="34" charset="-122"/>
                <a:ea typeface="微软雅黑" panose="020B0503020204020204" pitchFamily="34" charset="-122"/>
              </a:rPr>
              <a:t>多种，这里以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年</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月</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日 时</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分</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秒”格式为例</a:t>
            </a:r>
            <a:r>
              <a:rPr lang="zh-CN" altLang="en-US" sz="2000" dirty="0" smtClean="0">
                <a:solidFill>
                  <a:srgbClr val="595959"/>
                </a:solidFill>
                <a:latin typeface="微软雅黑" panose="020B0503020204020204" pitchFamily="34" charset="-122"/>
                <a:ea typeface="微软雅黑" panose="020B0503020204020204" pitchFamily="34" charset="-122"/>
              </a:rPr>
              <a:t>。</a:t>
            </a:r>
            <a:endParaRPr lang="en-US" altLang="zh-CN" sz="2000" dirty="0" smtClean="0">
              <a:solidFill>
                <a:srgbClr val="595959"/>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4AB82E9C-6FA9-4993-9395-DF877E5768B8}"/>
              </a:ext>
            </a:extLst>
          </p:cNvPr>
          <p:cNvSpPr txBox="1"/>
          <p:nvPr/>
        </p:nvSpPr>
        <p:spPr>
          <a:xfrm>
            <a:off x="1414686" y="3248610"/>
            <a:ext cx="9145016" cy="1477328"/>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date3 = new Date('2021-08-15 10:30:45');</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Sun Aug 15 2021 10:30:45 GMT+0800 (</a:t>
            </a:r>
            <a:r>
              <a:rPr lang="zh-CN" altLang="en-US" sz="2000" dirty="0">
                <a:solidFill>
                  <a:srgbClr val="595959"/>
                </a:solidFill>
                <a:latin typeface="微软雅黑" panose="020B0503020204020204" pitchFamily="34" charset="-122"/>
                <a:ea typeface="微软雅黑" panose="020B0503020204020204" pitchFamily="34" charset="-122"/>
                <a:cs typeface="+mn-ea"/>
              </a:rPr>
              <a:t>中国标准时间</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console.log(date3);</a:t>
            </a:r>
          </a:p>
        </p:txBody>
      </p:sp>
      <p:sp>
        <p:nvSpPr>
          <p:cNvPr id="7" name="文本框 6">
            <a:extLst>
              <a:ext uri="{FF2B5EF4-FFF2-40B4-BE49-F238E27FC236}">
                <a16:creationId xmlns:a16="http://schemas.microsoft.com/office/drawing/2014/main" id="{24050476-582B-401C-894A-12AF5EAC3665}"/>
              </a:ext>
            </a:extLst>
          </p:cNvPr>
          <p:cNvSpPr txBox="1"/>
          <p:nvPr/>
        </p:nvSpPr>
        <p:spPr>
          <a:xfrm>
            <a:off x="910630" y="2328464"/>
            <a:ext cx="10657184"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en-US" altLang="zh-CN" sz="2000" dirty="0">
                <a:solidFill>
                  <a:srgbClr val="595959"/>
                </a:solidFill>
                <a:latin typeface="微软雅黑" panose="020B0503020204020204" pitchFamily="34" charset="-122"/>
                <a:ea typeface="微软雅黑" panose="020B0503020204020204" pitchFamily="34" charset="-122"/>
                <a:cs typeface="+mn-ea"/>
              </a:rPr>
              <a:t>Date()</a:t>
            </a:r>
            <a:r>
              <a:rPr lang="zh-CN" altLang="en-US" sz="2000" dirty="0">
                <a:solidFill>
                  <a:srgbClr val="595959"/>
                </a:solidFill>
                <a:latin typeface="微软雅黑" panose="020B0503020204020204" pitchFamily="34" charset="-122"/>
                <a:ea typeface="微软雅黑" panose="020B0503020204020204" pitchFamily="34" charset="-122"/>
                <a:cs typeface="+mn-ea"/>
              </a:rPr>
              <a:t>构造函数传入</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字符串型</a:t>
            </a:r>
            <a:r>
              <a:rPr lang="zh-CN" altLang="en-US" sz="2000" dirty="0">
                <a:solidFill>
                  <a:srgbClr val="595959"/>
                </a:solidFill>
                <a:latin typeface="微软雅黑" panose="020B0503020204020204" pitchFamily="34" charset="-122"/>
                <a:ea typeface="微软雅黑" panose="020B0503020204020204" pitchFamily="34" charset="-122"/>
                <a:cs typeface="+mn-ea"/>
              </a:rPr>
              <a:t>参数的示例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代码</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45387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en-US" altLang="zh-CN"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对象的使用，</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Date</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对象的常用方法处理日期和时间</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5.6.2  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8674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705C999-35B9-4DD9-B118-DC6DA66D6D17}"/>
              </a:ext>
            </a:extLst>
          </p:cNvPr>
          <p:cNvGrpSpPr/>
          <p:nvPr/>
        </p:nvGrpSpPr>
        <p:grpSpPr bwMode="auto">
          <a:xfrm>
            <a:off x="4992341" y="1989634"/>
            <a:ext cx="5423346" cy="2984742"/>
            <a:chOff x="3403599" y="2421469"/>
            <a:chExt cx="5040490" cy="2726268"/>
          </a:xfrm>
        </p:grpSpPr>
        <p:sp>
          <p:nvSpPr>
            <p:cNvPr id="15" name="圆角矩形标注 11">
              <a:extLst>
                <a:ext uri="{FF2B5EF4-FFF2-40B4-BE49-F238E27FC236}">
                  <a16:creationId xmlns:a16="http://schemas.microsoft.com/office/drawing/2014/main" id="{BB606471-C07E-4BB9-87C6-5896C5940963}"/>
                </a:ext>
              </a:extLst>
            </p:cNvPr>
            <p:cNvSpPr/>
            <p:nvPr/>
          </p:nvSpPr>
          <p:spPr bwMode="auto">
            <a:xfrm rot="5400000">
              <a:off x="4560710" y="1264358"/>
              <a:ext cx="2726268" cy="5040490"/>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6"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7" name="文本框 16">
            <a:extLst>
              <a:ext uri="{FF2B5EF4-FFF2-40B4-BE49-F238E27FC236}">
                <a16:creationId xmlns:a16="http://schemas.microsoft.com/office/drawing/2014/main" id="{017165D8-265A-4BEA-95DA-73DBCD31FA9D}"/>
              </a:ext>
            </a:extLst>
          </p:cNvPr>
          <p:cNvSpPr txBox="1"/>
          <p:nvPr/>
        </p:nvSpPr>
        <p:spPr>
          <a:xfrm>
            <a:off x="5363699" y="2215222"/>
            <a:ext cx="4835963" cy="2400657"/>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创建</a:t>
            </a:r>
            <a:r>
              <a:rPr lang="en-US" altLang="zh-CN" sz="2000" dirty="0">
                <a:solidFill>
                  <a:srgbClr val="595959"/>
                </a:solidFill>
                <a:latin typeface="微软雅黑" panose="020B0503020204020204" pitchFamily="34" charset="-122"/>
                <a:ea typeface="微软雅黑" panose="020B0503020204020204" pitchFamily="34" charset="-122"/>
                <a:cs typeface="+mn-ea"/>
              </a:rPr>
              <a:t>Date</a:t>
            </a:r>
            <a:r>
              <a:rPr lang="zh-CN" altLang="en-US" sz="2000" dirty="0">
                <a:solidFill>
                  <a:srgbClr val="595959"/>
                </a:solidFill>
                <a:latin typeface="微软雅黑" panose="020B0503020204020204" pitchFamily="34" charset="-122"/>
                <a:ea typeface="微软雅黑" panose="020B0503020204020204" pitchFamily="34" charset="-122"/>
                <a:cs typeface="+mn-ea"/>
              </a:rPr>
              <a:t>对象后，对象中存放的是一个以</a:t>
            </a:r>
            <a:r>
              <a:rPr lang="zh-CN" altLang="en-US" sz="2000" dirty="0">
                <a:solidFill>
                  <a:srgbClr val="1369B3"/>
                </a:solidFill>
                <a:latin typeface="微软雅黑" panose="020B0503020204020204" pitchFamily="34" charset="-122"/>
                <a:ea typeface="微软雅黑" panose="020B0503020204020204" pitchFamily="34" charset="-122"/>
                <a:cs typeface="+mn-ea"/>
              </a:rPr>
              <a:t>字符串</a:t>
            </a:r>
            <a:r>
              <a:rPr lang="zh-CN" altLang="en-US" sz="2000" dirty="0">
                <a:solidFill>
                  <a:srgbClr val="595959"/>
                </a:solidFill>
                <a:latin typeface="微软雅黑" panose="020B0503020204020204" pitchFamily="34" charset="-122"/>
                <a:ea typeface="微软雅黑" panose="020B0503020204020204" pitchFamily="34" charset="-122"/>
                <a:cs typeface="+mn-ea"/>
              </a:rPr>
              <a:t>表示的日期和时间。如果想要</a:t>
            </a:r>
            <a:r>
              <a:rPr lang="zh-CN" altLang="en-US" sz="2000" dirty="0">
                <a:solidFill>
                  <a:srgbClr val="1369B3"/>
                </a:solidFill>
                <a:latin typeface="微软雅黑" panose="020B0503020204020204" pitchFamily="34" charset="-122"/>
                <a:ea typeface="微软雅黑" panose="020B0503020204020204" pitchFamily="34" charset="-122"/>
                <a:cs typeface="+mn-ea"/>
              </a:rPr>
              <a:t>单独</a:t>
            </a:r>
            <a:r>
              <a:rPr lang="zh-CN" altLang="en-US" sz="2000" dirty="0">
                <a:solidFill>
                  <a:srgbClr val="595959"/>
                </a:solidFill>
                <a:latin typeface="微软雅黑" panose="020B0503020204020204" pitchFamily="34" charset="-122"/>
                <a:ea typeface="微软雅黑" panose="020B0503020204020204" pitchFamily="34" charset="-122"/>
                <a:cs typeface="+mn-ea"/>
              </a:rPr>
              <a:t>获取或设置年、月、日、时、分、秒中的某一项，可以通过调用</a:t>
            </a:r>
            <a:r>
              <a:rPr lang="en-US" altLang="zh-CN" sz="2000" dirty="0">
                <a:solidFill>
                  <a:srgbClr val="595959"/>
                </a:solidFill>
                <a:latin typeface="微软雅黑" panose="020B0503020204020204" pitchFamily="34" charset="-122"/>
                <a:ea typeface="微软雅黑" panose="020B0503020204020204" pitchFamily="34" charset="-122"/>
                <a:cs typeface="+mn-ea"/>
              </a:rPr>
              <a:t>Date</a:t>
            </a:r>
            <a:r>
              <a:rPr lang="zh-CN" altLang="en-US" sz="2000" dirty="0">
                <a:solidFill>
                  <a:srgbClr val="595959"/>
                </a:solidFill>
                <a:latin typeface="微软雅黑" panose="020B0503020204020204" pitchFamily="34" charset="-122"/>
                <a:ea typeface="微软雅黑" panose="020B0503020204020204" pitchFamily="34" charset="-122"/>
                <a:cs typeface="+mn-ea"/>
              </a:rPr>
              <a:t>对象的</a:t>
            </a:r>
            <a:r>
              <a:rPr lang="zh-CN" altLang="en-US" sz="2000" dirty="0">
                <a:solidFill>
                  <a:srgbClr val="1369B3"/>
                </a:solidFill>
                <a:latin typeface="微软雅黑" panose="020B0503020204020204" pitchFamily="34" charset="-122"/>
                <a:ea typeface="微软雅黑" panose="020B0503020204020204" pitchFamily="34" charset="-122"/>
                <a:cs typeface="+mn-ea"/>
              </a:rPr>
              <a:t>相关方法</a:t>
            </a:r>
            <a:r>
              <a:rPr lang="zh-CN" altLang="en-US" sz="2000" dirty="0">
                <a:solidFill>
                  <a:srgbClr val="595959"/>
                </a:solidFill>
                <a:latin typeface="微软雅黑" panose="020B0503020204020204" pitchFamily="34" charset="-122"/>
                <a:ea typeface="微软雅黑" panose="020B0503020204020204" pitchFamily="34" charset="-122"/>
                <a:cs typeface="+mn-ea"/>
              </a:rPr>
              <a:t>来</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实现。</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9"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5.6.2  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8"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514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a:extLst>
              <a:ext uri="{FF2B5EF4-FFF2-40B4-BE49-F238E27FC236}">
                <a16:creationId xmlns:a16="http://schemas.microsoft.com/office/drawing/2014/main" id="{0D48AFDC-6454-4923-A4A7-187756BDC350}"/>
              </a:ext>
            </a:extLst>
          </p:cNvPr>
          <p:cNvSpPr txBox="1"/>
          <p:nvPr/>
        </p:nvSpPr>
        <p:spPr>
          <a:xfrm>
            <a:off x="1198662" y="909514"/>
            <a:ext cx="3344137" cy="738664"/>
          </a:xfrm>
          <a:prstGeom prst="rect">
            <a:avLst/>
          </a:prstGeom>
          <a:noFill/>
        </p:spPr>
        <p:txBody>
          <a:bodyPr wrap="square">
            <a:spAutoFit/>
          </a:bodyPr>
          <a:lstStyle/>
          <a:p>
            <a:pPr algn="ct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获取</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日期和时间的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gn="ctr">
              <a:lnSpc>
                <a:spcPct val="150000"/>
              </a:lnSpc>
            </a:pPr>
            <a:endParaRPr lang="en-US" altLang="zh-CN" sz="8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5" name="表格 4">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940912254"/>
              </p:ext>
            </p:extLst>
          </p:nvPr>
        </p:nvGraphicFramePr>
        <p:xfrm>
          <a:off x="1342678" y="1485578"/>
          <a:ext cx="9704044" cy="4896547"/>
        </p:xfrm>
        <a:graphic>
          <a:graphicData uri="http://schemas.openxmlformats.org/drawingml/2006/table">
            <a:tbl>
              <a:tblPr>
                <a:tableStyleId>{7DF18680-E054-41AD-8BC1-D1AEF772440D}</a:tableStyleId>
              </a:tblPr>
              <a:tblGrid>
                <a:gridCol w="2444471">
                  <a:extLst>
                    <a:ext uri="{9D8B030D-6E8A-4147-A177-3AD203B41FA5}">
                      <a16:colId xmlns:a16="http://schemas.microsoft.com/office/drawing/2014/main" val="20000"/>
                    </a:ext>
                  </a:extLst>
                </a:gridCol>
                <a:gridCol w="7259573">
                  <a:extLst>
                    <a:ext uri="{9D8B030D-6E8A-4147-A177-3AD203B41FA5}">
                      <a16:colId xmlns:a16="http://schemas.microsoft.com/office/drawing/2014/main" val="4045703550"/>
                    </a:ext>
                  </a:extLst>
                </a:gridCol>
              </a:tblGrid>
              <a:tr h="426760">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getFullYear</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获取表示年份的</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4</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位数字，如</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2021</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getMonth</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获取月份，范围</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0~11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月，</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2</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月，依次类推）</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getDate</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获取月份中的某一天，范围</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1~31</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553845">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getDay</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获取星期，范围</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0~6</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表示星期日，</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表示星期一，依次类推）</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302735698"/>
                  </a:ext>
                </a:extLst>
              </a:tr>
              <a:tr h="46145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getHours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获取小时数，返回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0~23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50307593"/>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getMinutes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获取分钟数，范围</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0~59</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729877583"/>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getSeconds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获取秒数，范围</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0~59</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089324376"/>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getMilliseconds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获取毫秒数，范围</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0~999</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4067404098"/>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getTime</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获取从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1970-01-01 00:00:00</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到</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Date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对象中存放的时间的毫秒数</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4401515"/>
                  </a:ext>
                </a:extLst>
              </a:tr>
            </a:tbl>
          </a:graphicData>
        </a:graphic>
      </p:graphicFrame>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5.6.2  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76789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a:extLst>
              <a:ext uri="{FF2B5EF4-FFF2-40B4-BE49-F238E27FC236}">
                <a16:creationId xmlns:a16="http://schemas.microsoft.com/office/drawing/2014/main" id="{0D48AFDC-6454-4923-A4A7-187756BDC350}"/>
              </a:ext>
            </a:extLst>
          </p:cNvPr>
          <p:cNvSpPr txBox="1"/>
          <p:nvPr/>
        </p:nvSpPr>
        <p:spPr>
          <a:xfrm>
            <a:off x="982638" y="941160"/>
            <a:ext cx="4548636" cy="738664"/>
          </a:xfrm>
          <a:prstGeom prst="rect">
            <a:avLst/>
          </a:prstGeom>
          <a:noFill/>
        </p:spPr>
        <p:txBody>
          <a:bodyPr wrap="square">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设置</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日期和时间的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algn="ctr">
              <a:lnSpc>
                <a:spcPct val="150000"/>
              </a:lnSpc>
            </a:pPr>
            <a:endParaRPr lang="en-US" altLang="zh-CN" sz="800" dirty="0">
              <a:solidFill>
                <a:srgbClr val="595959"/>
              </a:solidFill>
              <a:latin typeface="微软雅黑" panose="020B0503020204020204" pitchFamily="34" charset="-122"/>
              <a:ea typeface="微软雅黑" panose="020B0503020204020204" pitchFamily="34" charset="-122"/>
              <a:cs typeface="+mn-ea"/>
            </a:endParaRPr>
          </a:p>
        </p:txBody>
      </p:sp>
      <p:graphicFrame>
        <p:nvGraphicFramePr>
          <p:cNvPr id="5" name="表格 4">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395342713"/>
              </p:ext>
            </p:extLst>
          </p:nvPr>
        </p:nvGraphicFramePr>
        <p:xfrm>
          <a:off x="1126654" y="1701602"/>
          <a:ext cx="9793088" cy="4403049"/>
        </p:xfrm>
        <a:graphic>
          <a:graphicData uri="http://schemas.openxmlformats.org/drawingml/2006/table">
            <a:tbl>
              <a:tblPr>
                <a:tableStyleId>{7DF18680-E054-41AD-8BC1-D1AEF772440D}</a:tableStyleId>
              </a:tblPr>
              <a:tblGrid>
                <a:gridCol w="2712813">
                  <a:extLst>
                    <a:ext uri="{9D8B030D-6E8A-4147-A177-3AD203B41FA5}">
                      <a16:colId xmlns:a16="http://schemas.microsoft.com/office/drawing/2014/main" val="20000"/>
                    </a:ext>
                  </a:extLst>
                </a:gridCol>
                <a:gridCol w="7080275">
                  <a:extLst>
                    <a:ext uri="{9D8B030D-6E8A-4147-A177-3AD203B41FA5}">
                      <a16:colId xmlns:a16="http://schemas.microsoft.com/office/drawing/2014/main" val="4045703550"/>
                    </a:ext>
                  </a:extLst>
                </a:gridCol>
              </a:tblGrid>
              <a:tr h="426760">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setFullYear</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设置年份</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setMonth</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设置月份</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setDate</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设置月份中的某一天</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456493470"/>
                  </a:ext>
                </a:extLst>
              </a:tr>
              <a:tr h="553845">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setHours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设置小时数</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302735698"/>
                  </a:ext>
                </a:extLst>
              </a:tr>
              <a:tr h="46145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setMinutes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设置分钟数</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50307593"/>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setSeconds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设置秒数</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729877583"/>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setMilliseconds</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设置毫秒数</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089324376"/>
                  </a:ext>
                </a:extLst>
              </a:tr>
              <a:tr h="493498">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setTime</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通过从</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1970-01-01 00:00:00</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开始计时的毫秒数来设置时间</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4067404098"/>
                  </a:ext>
                </a:extLst>
              </a:tr>
            </a:tbl>
          </a:graphicData>
        </a:graphic>
      </p:graphicFrame>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5.6.2  Date</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的使用</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88731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5429568"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时间差计算</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案例的开发，能够实现时间差的计算</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时间差计算</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7607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37863" y="572758"/>
            <a:ext cx="3007988" cy="662532"/>
          </a:xfrm>
          <a:prstGeom prst="rect">
            <a:avLst/>
          </a:prstGeom>
        </p:spPr>
        <p:txBody>
          <a:bodyPr lIns="121917" tIns="60958" rIns="121917" bIns="6095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rgbClr val="1369B2"/>
                </a:solidFill>
                <a:latin typeface="微软雅黑" panose="020B0503020204020204" pitchFamily="34" charset="-122"/>
                <a:ea typeface="微软雅黑" panose="020B0503020204020204" pitchFamily="34" charset="-122"/>
                <a:cs typeface="+mn-ea"/>
                <a:sym typeface="+mn-lt"/>
              </a:rPr>
              <a:t>目录</a:t>
            </a:r>
            <a:r>
              <a:rPr lang="en-US" altLang="zh-CN" b="1" dirty="0">
                <a:solidFill>
                  <a:srgbClr val="1369B2"/>
                </a:solidFill>
                <a:latin typeface="微软雅黑" panose="020B0503020204020204" pitchFamily="34" charset="-122"/>
                <a:ea typeface="微软雅黑" panose="020B0503020204020204" pitchFamily="34" charset="-122"/>
                <a:cs typeface="+mn-ea"/>
                <a:sym typeface="+mn-lt"/>
              </a:rPr>
              <a:t>/</a:t>
            </a:r>
            <a:r>
              <a:rPr lang="en-US" altLang="zh-CN" sz="2400" dirty="0">
                <a:solidFill>
                  <a:srgbClr val="1369B2"/>
                </a:solidFill>
                <a:latin typeface="微软雅黑" panose="020B0503020204020204" pitchFamily="34" charset="-122"/>
                <a:ea typeface="微软雅黑" panose="020B0503020204020204" pitchFamily="34" charset="-122"/>
                <a:cs typeface="+mn-ea"/>
                <a:sym typeface="+mn-lt"/>
              </a:rPr>
              <a:t>Contents</a:t>
            </a:r>
            <a:endParaRPr lang="en-GB" sz="2400" dirty="0">
              <a:solidFill>
                <a:srgbClr val="1369B2"/>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3119265" y="1923985"/>
            <a:ext cx="1192190" cy="613062"/>
            <a:chOff x="2215144" y="982844"/>
            <a:chExt cx="1244730" cy="842780"/>
          </a:xfrm>
        </p:grpSpPr>
        <p:sp>
          <p:nvSpPr>
            <p:cNvPr id="46" name="平行四边形 45"/>
            <p:cNvSpPr/>
            <p:nvPr/>
          </p:nvSpPr>
          <p:spPr>
            <a:xfrm>
              <a:off x="2215144" y="982844"/>
              <a:ext cx="1120898" cy="842780"/>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47" name="文本框 9"/>
            <p:cNvSpPr txBox="1"/>
            <p:nvPr/>
          </p:nvSpPr>
          <p:spPr>
            <a:xfrm>
              <a:off x="2393075" y="1005670"/>
              <a:ext cx="1066799" cy="803893"/>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mn-ea"/>
                  <a:sym typeface="+mn-lt"/>
                </a:rPr>
                <a:t>06</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3119265" y="2791300"/>
            <a:ext cx="1192190" cy="618406"/>
            <a:chOff x="2215144" y="2026500"/>
            <a:chExt cx="1244730" cy="850129"/>
          </a:xfrm>
        </p:grpSpPr>
        <p:sp>
          <p:nvSpPr>
            <p:cNvPr id="49" name="平行四边形 48"/>
            <p:cNvSpPr/>
            <p:nvPr/>
          </p:nvSpPr>
          <p:spPr>
            <a:xfrm>
              <a:off x="2215144" y="2033848"/>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0" name="文本框 10"/>
            <p:cNvSpPr txBox="1"/>
            <p:nvPr/>
          </p:nvSpPr>
          <p:spPr>
            <a:xfrm>
              <a:off x="2393075" y="2026500"/>
              <a:ext cx="1066799" cy="803896"/>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07</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3119265" y="3692080"/>
            <a:ext cx="1192190" cy="614525"/>
            <a:chOff x="2215144" y="3084852"/>
            <a:chExt cx="1244730" cy="844793"/>
          </a:xfrm>
        </p:grpSpPr>
        <p:sp>
          <p:nvSpPr>
            <p:cNvPr id="52" name="平行四边形 51"/>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53" name="文本框 11"/>
            <p:cNvSpPr txBox="1"/>
            <p:nvPr/>
          </p:nvSpPr>
          <p:spPr>
            <a:xfrm>
              <a:off x="2393075" y="3125750"/>
              <a:ext cx="1066799" cy="803895"/>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08</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4024817" y="1901806"/>
            <a:ext cx="5142331" cy="613062"/>
            <a:chOff x="4315150" y="953426"/>
            <a:chExt cx="3857250" cy="540057"/>
          </a:xfrm>
        </p:grpSpPr>
        <p:sp>
          <p:nvSpPr>
            <p:cNvPr id="61" name="矩形 60"/>
            <p:cNvSpPr/>
            <p:nvPr/>
          </p:nvSpPr>
          <p:spPr>
            <a:xfrm>
              <a:off x="4733870" y="1036090"/>
              <a:ext cx="2827147" cy="344580"/>
            </a:xfrm>
            <a:prstGeom prst="rect">
              <a:avLst/>
            </a:prstGeom>
            <a:ln w="15875">
              <a:noFill/>
            </a:ln>
          </p:spPr>
          <p:txBody>
            <a:bodyPr wrap="square" lIns="68580" tIns="34290" rIns="68580" bIns="34290">
              <a:spAutoFit/>
            </a:bodyPr>
            <a:lstStyle/>
            <a:p>
              <a:r>
                <a:rPr lang="en-US" altLang="zh-CN" sz="2000" dirty="0">
                  <a:solidFill>
                    <a:srgbClr val="595959"/>
                  </a:solidFill>
                  <a:latin typeface="微软雅黑" panose="020B0503020204020204" pitchFamily="34" charset="-122"/>
                  <a:ea typeface="微软雅黑" panose="020B0503020204020204" pitchFamily="34" charset="-122"/>
                  <a:cs typeface="+mn-ea"/>
                  <a:sym typeface="+mn-lt"/>
                </a:rPr>
                <a:t>Date</a:t>
              </a: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对象</a:t>
              </a: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组合 62"/>
          <p:cNvGrpSpPr/>
          <p:nvPr/>
        </p:nvGrpSpPr>
        <p:grpSpPr>
          <a:xfrm>
            <a:off x="4024817" y="2774474"/>
            <a:ext cx="5142331" cy="613062"/>
            <a:chOff x="4315150" y="1647579"/>
            <a:chExt cx="3857250" cy="540057"/>
          </a:xfrm>
        </p:grpSpPr>
        <p:sp>
          <p:nvSpPr>
            <p:cNvPr id="64" name="矩形 63"/>
            <p:cNvSpPr/>
            <p:nvPr/>
          </p:nvSpPr>
          <p:spPr>
            <a:xfrm>
              <a:off x="4733870" y="1730243"/>
              <a:ext cx="2827147" cy="332129"/>
            </a:xfrm>
            <a:prstGeom prst="rect">
              <a:avLst/>
            </a:prstGeom>
            <a:ln w="15875">
              <a:noFill/>
            </a:ln>
          </p:spPr>
          <p:txBody>
            <a:bodyPr wrap="square" lIns="68580" tIns="34290" rIns="68580" bIns="34290">
              <a:spAutoFit/>
            </a:bodyPr>
            <a:lstStyle/>
            <a:p>
              <a:r>
                <a:rPr lang="en-US" altLang="zh-CN" sz="2000" dirty="0">
                  <a:solidFill>
                    <a:srgbClr val="595959"/>
                  </a:solidFill>
                  <a:latin typeface="微软雅黑" panose="020B0503020204020204" pitchFamily="34" charset="-122"/>
                  <a:ea typeface="微软雅黑" panose="020B0503020204020204" pitchFamily="34" charset="-122"/>
                  <a:cs typeface="+mn-ea"/>
                  <a:sym typeface="+mn-lt"/>
                </a:rPr>
                <a:t>Array</a:t>
              </a: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对象</a:t>
              </a: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4024817" y="3670427"/>
            <a:ext cx="5142331" cy="613062"/>
            <a:chOff x="4315150" y="2341731"/>
            <a:chExt cx="3857250" cy="540057"/>
          </a:xfrm>
        </p:grpSpPr>
        <p:sp>
          <p:nvSpPr>
            <p:cNvPr id="67" name="矩形 66"/>
            <p:cNvSpPr/>
            <p:nvPr/>
          </p:nvSpPr>
          <p:spPr>
            <a:xfrm>
              <a:off x="4769414" y="2424395"/>
              <a:ext cx="2827146" cy="331154"/>
            </a:xfrm>
            <a:prstGeom prst="rect">
              <a:avLst/>
            </a:prstGeom>
            <a:ln w="15875">
              <a:noFill/>
            </a:ln>
          </p:spPr>
          <p:txBody>
            <a:bodyPr wrap="square" lIns="68580" tIns="34290" rIns="68580" bIns="34290">
              <a:spAutoFit/>
            </a:bodyPr>
            <a:lstStyle/>
            <a:p>
              <a:r>
                <a:rPr lang="en-US" altLang="zh-CN" sz="2000" dirty="0">
                  <a:solidFill>
                    <a:srgbClr val="595959"/>
                  </a:solidFill>
                  <a:latin typeface="微软雅黑" panose="020B0503020204020204" pitchFamily="34" charset="-122"/>
                  <a:ea typeface="微软雅黑" panose="020B0503020204020204" pitchFamily="34" charset="-122"/>
                  <a:cs typeface="+mn-ea"/>
                  <a:sym typeface="+mn-lt"/>
                </a:rPr>
                <a:t>String</a:t>
              </a: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对象</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1" name="组合 20">
            <a:extLst>
              <a:ext uri="{FF2B5EF4-FFF2-40B4-BE49-F238E27FC236}">
                <a16:creationId xmlns:a16="http://schemas.microsoft.com/office/drawing/2014/main" id="{CB376FFE-0A38-421F-8A6D-2DEDEBD8EEF3}"/>
              </a:ext>
            </a:extLst>
          </p:cNvPr>
          <p:cNvGrpSpPr/>
          <p:nvPr/>
        </p:nvGrpSpPr>
        <p:grpSpPr>
          <a:xfrm>
            <a:off x="3108578" y="4601336"/>
            <a:ext cx="1192190" cy="614525"/>
            <a:chOff x="2215144" y="3084852"/>
            <a:chExt cx="1244730" cy="844793"/>
          </a:xfrm>
        </p:grpSpPr>
        <p:sp>
          <p:nvSpPr>
            <p:cNvPr id="22" name="平行四边形 21">
              <a:extLst>
                <a:ext uri="{FF2B5EF4-FFF2-40B4-BE49-F238E27FC236}">
                  <a16:creationId xmlns:a16="http://schemas.microsoft.com/office/drawing/2014/main" id="{388C74B8-A6C9-434C-9F0F-CD30735A046E}"/>
                </a:ext>
              </a:extLst>
            </p:cNvPr>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3" name="文本框 11">
              <a:extLst>
                <a:ext uri="{FF2B5EF4-FFF2-40B4-BE49-F238E27FC236}">
                  <a16:creationId xmlns:a16="http://schemas.microsoft.com/office/drawing/2014/main" id="{C9AEB00F-783C-4F0C-ABD8-86838E547BFB}"/>
                </a:ext>
              </a:extLst>
            </p:cNvPr>
            <p:cNvSpPr txBox="1"/>
            <p:nvPr/>
          </p:nvSpPr>
          <p:spPr>
            <a:xfrm>
              <a:off x="2393075" y="3125750"/>
              <a:ext cx="1066799" cy="803895"/>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09</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a:extLst>
              <a:ext uri="{FF2B5EF4-FFF2-40B4-BE49-F238E27FC236}">
                <a16:creationId xmlns:a16="http://schemas.microsoft.com/office/drawing/2014/main" id="{332EB411-C9AC-44C7-A5C7-EDF08E27D459}"/>
              </a:ext>
            </a:extLst>
          </p:cNvPr>
          <p:cNvGrpSpPr/>
          <p:nvPr/>
        </p:nvGrpSpPr>
        <p:grpSpPr>
          <a:xfrm>
            <a:off x="4014130" y="4579683"/>
            <a:ext cx="5142331" cy="613062"/>
            <a:chOff x="4315150" y="2341731"/>
            <a:chExt cx="3857250" cy="540057"/>
          </a:xfrm>
        </p:grpSpPr>
        <p:sp>
          <p:nvSpPr>
            <p:cNvPr id="25" name="矩形 24">
              <a:extLst>
                <a:ext uri="{FF2B5EF4-FFF2-40B4-BE49-F238E27FC236}">
                  <a16:creationId xmlns:a16="http://schemas.microsoft.com/office/drawing/2014/main" id="{EB4C37FC-9E76-4047-8F7E-664EC06978D2}"/>
                </a:ext>
              </a:extLst>
            </p:cNvPr>
            <p:cNvSpPr/>
            <p:nvPr/>
          </p:nvSpPr>
          <p:spPr>
            <a:xfrm>
              <a:off x="4723418" y="2424395"/>
              <a:ext cx="2827146" cy="331154"/>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查阅</a:t>
              </a:r>
              <a:r>
                <a:rPr lang="en-US" altLang="zh-CN" sz="2000" dirty="0">
                  <a:solidFill>
                    <a:srgbClr val="595959"/>
                  </a:solidFill>
                  <a:latin typeface="微软雅黑" panose="020B0503020204020204" pitchFamily="34" charset="-122"/>
                  <a:ea typeface="微软雅黑" panose="020B0503020204020204" pitchFamily="34" charset="-122"/>
                  <a:cs typeface="+mn-ea"/>
                  <a:sym typeface="+mn-lt"/>
                </a:rPr>
                <a:t>MDN Web</a:t>
              </a: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文档 </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6" name="平行四边形 25">
              <a:extLst>
                <a:ext uri="{FF2B5EF4-FFF2-40B4-BE49-F238E27FC236}">
                  <a16:creationId xmlns:a16="http://schemas.microsoft.com/office/drawing/2014/main" id="{C1AC45FF-1323-43E6-81E4-96785288BE31}"/>
                </a:ext>
              </a:extLst>
            </p:cNvPr>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a:extLst>
              <a:ext uri="{FF2B5EF4-FFF2-40B4-BE49-F238E27FC236}">
                <a16:creationId xmlns:a16="http://schemas.microsoft.com/office/drawing/2014/main" id="{CB376FFE-0A38-421F-8A6D-2DEDEBD8EEF3}"/>
              </a:ext>
            </a:extLst>
          </p:cNvPr>
          <p:cNvGrpSpPr/>
          <p:nvPr/>
        </p:nvGrpSpPr>
        <p:grpSpPr>
          <a:xfrm>
            <a:off x="3108578" y="5479566"/>
            <a:ext cx="1192190" cy="614526"/>
            <a:chOff x="2215144" y="3084852"/>
            <a:chExt cx="1244730" cy="844794"/>
          </a:xfrm>
        </p:grpSpPr>
        <p:sp>
          <p:nvSpPr>
            <p:cNvPr id="28" name="平行四边形 27">
              <a:extLst>
                <a:ext uri="{FF2B5EF4-FFF2-40B4-BE49-F238E27FC236}">
                  <a16:creationId xmlns:a16="http://schemas.microsoft.com/office/drawing/2014/main" id="{388C74B8-A6C9-434C-9F0F-CD30735A046E}"/>
                </a:ext>
              </a:extLst>
            </p:cNvPr>
            <p:cNvSpPr/>
            <p:nvPr/>
          </p:nvSpPr>
          <p:spPr>
            <a:xfrm>
              <a:off x="2215144" y="3084852"/>
              <a:ext cx="1120898" cy="842781"/>
            </a:xfrm>
            <a:prstGeom prst="parallelogram">
              <a:avLst>
                <a:gd name="adj" fmla="val 48207"/>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cs typeface="+mn-ea"/>
                <a:sym typeface="+mn-lt"/>
              </a:endParaRPr>
            </a:p>
          </p:txBody>
        </p:sp>
        <p:sp>
          <p:nvSpPr>
            <p:cNvPr id="29" name="文本框 11">
              <a:extLst>
                <a:ext uri="{FF2B5EF4-FFF2-40B4-BE49-F238E27FC236}">
                  <a16:creationId xmlns:a16="http://schemas.microsoft.com/office/drawing/2014/main" id="{C9AEB00F-783C-4F0C-ABD8-86838E547BFB}"/>
                </a:ext>
              </a:extLst>
            </p:cNvPr>
            <p:cNvSpPr txBox="1"/>
            <p:nvPr/>
          </p:nvSpPr>
          <p:spPr>
            <a:xfrm>
              <a:off x="2393075" y="3125750"/>
              <a:ext cx="1066799" cy="803896"/>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cs typeface="+mn-ea"/>
                  <a:sym typeface="+mn-lt"/>
                </a:rPr>
                <a:t>10</a:t>
              </a:r>
              <a:endParaRPr lang="zh-CN" altLang="en-US" sz="3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a:extLst>
              <a:ext uri="{FF2B5EF4-FFF2-40B4-BE49-F238E27FC236}">
                <a16:creationId xmlns:a16="http://schemas.microsoft.com/office/drawing/2014/main" id="{332EB411-C9AC-44C7-A5C7-EDF08E27D459}"/>
              </a:ext>
            </a:extLst>
          </p:cNvPr>
          <p:cNvGrpSpPr/>
          <p:nvPr/>
        </p:nvGrpSpPr>
        <p:grpSpPr>
          <a:xfrm>
            <a:off x="4014130" y="5457912"/>
            <a:ext cx="5142331" cy="613062"/>
            <a:chOff x="4315150" y="2341731"/>
            <a:chExt cx="3857250" cy="540057"/>
          </a:xfrm>
        </p:grpSpPr>
        <p:sp>
          <p:nvSpPr>
            <p:cNvPr id="31" name="矩形 30">
              <a:extLst>
                <a:ext uri="{FF2B5EF4-FFF2-40B4-BE49-F238E27FC236}">
                  <a16:creationId xmlns:a16="http://schemas.microsoft.com/office/drawing/2014/main" id="{EB4C37FC-9E76-4047-8F7E-664EC06978D2}"/>
                </a:ext>
              </a:extLst>
            </p:cNvPr>
            <p:cNvSpPr/>
            <p:nvPr/>
          </p:nvSpPr>
          <p:spPr>
            <a:xfrm>
              <a:off x="4687873" y="2443156"/>
              <a:ext cx="3195484" cy="332129"/>
            </a:xfrm>
            <a:prstGeom prst="rect">
              <a:avLst/>
            </a:prstGeom>
            <a:ln w="15875">
              <a:noFill/>
            </a:ln>
          </p:spPr>
          <p:txBody>
            <a:bodyPr wrap="square" lIns="68580" tIns="34290" rIns="68580" bIns="34290">
              <a:spAutoFit/>
            </a:bodyPr>
            <a:lstStyle/>
            <a:p>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动手实践：统计出现次数最多的字符</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32" name="平行四边形 31">
              <a:extLst>
                <a:ext uri="{FF2B5EF4-FFF2-40B4-BE49-F238E27FC236}">
                  <a16:creationId xmlns:a16="http://schemas.microsoft.com/office/drawing/2014/main" id="{C1AC45FF-1323-43E6-81E4-96785288BE31}"/>
                </a:ext>
              </a:extLst>
            </p:cNvPr>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8033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对角圆角 6">
            <a:extLst>
              <a:ext uri="{FF2B5EF4-FFF2-40B4-BE49-F238E27FC236}">
                <a16:creationId xmlns:a16="http://schemas.microsoft.com/office/drawing/2014/main" id="{2F805317-5537-4BFD-B834-AB3E0AA92771}"/>
              </a:ext>
            </a:extLst>
          </p:cNvPr>
          <p:cNvSpPr/>
          <p:nvPr/>
        </p:nvSpPr>
        <p:spPr>
          <a:xfrm>
            <a:off x="2134766" y="1773610"/>
            <a:ext cx="8136904" cy="2736304"/>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29860435-F028-4B1F-9F18-2250A5673965}"/>
              </a:ext>
            </a:extLst>
          </p:cNvPr>
          <p:cNvSpPr/>
          <p:nvPr/>
        </p:nvSpPr>
        <p:spPr>
          <a:xfrm>
            <a:off x="4058404" y="1432936"/>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案例需求</a:t>
            </a:r>
            <a:endParaRPr lang="zh-CN" altLang="en-US"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731E0C61-9BD3-428B-8E32-FFFA696E99DF}"/>
              </a:ext>
            </a:extLst>
          </p:cNvPr>
          <p:cNvSpPr txBox="1"/>
          <p:nvPr/>
        </p:nvSpPr>
        <p:spPr>
          <a:xfrm>
            <a:off x="2487867" y="2289449"/>
            <a:ext cx="7567779" cy="1938992"/>
          </a:xfrm>
          <a:prstGeom prst="rect">
            <a:avLst/>
          </a:prstGeom>
          <a:noFill/>
        </p:spPr>
        <p:txBody>
          <a:bodyPr wrap="square" rtlCol="0">
            <a:spAutoFit/>
          </a:bodyPr>
          <a:lstStyle/>
          <a:p>
            <a:pPr>
              <a:lnSpc>
                <a:spcPct val="20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我们</a:t>
            </a:r>
            <a:r>
              <a:rPr lang="zh-CN" altLang="en-US" sz="2000" dirty="0">
                <a:solidFill>
                  <a:srgbClr val="595959"/>
                </a:solidFill>
                <a:latin typeface="微软雅黑" panose="020B0503020204020204" pitchFamily="34" charset="-122"/>
                <a:ea typeface="微软雅黑" panose="020B0503020204020204" pitchFamily="34" charset="-122"/>
                <a:cs typeface="+mn-ea"/>
              </a:rPr>
              <a:t>在网上购物时，经常会看到商家推出一些</a:t>
            </a:r>
            <a:r>
              <a:rPr lang="zh-CN" altLang="en-US" sz="2000" dirty="0">
                <a:solidFill>
                  <a:srgbClr val="1369B3"/>
                </a:solidFill>
                <a:latin typeface="微软雅黑" panose="020B0503020204020204" pitchFamily="34" charset="-122"/>
                <a:ea typeface="微软雅黑" panose="020B0503020204020204" pitchFamily="34" charset="-122"/>
                <a:cs typeface="+mn-ea"/>
              </a:rPr>
              <a:t>抢购活动</a:t>
            </a:r>
            <a:r>
              <a:rPr lang="zh-CN" altLang="en-US" sz="2000" dirty="0">
                <a:solidFill>
                  <a:srgbClr val="595959"/>
                </a:solidFill>
                <a:latin typeface="微软雅黑" panose="020B0503020204020204" pitchFamily="34" charset="-122"/>
                <a:ea typeface="微软雅黑" panose="020B0503020204020204" pitchFamily="34" charset="-122"/>
                <a:cs typeface="+mn-ea"/>
              </a:rPr>
              <a:t>，网页上会显示活动开始时间的</a:t>
            </a:r>
            <a:r>
              <a:rPr lang="zh-CN" altLang="en-US" sz="2000" dirty="0">
                <a:solidFill>
                  <a:srgbClr val="1369B3"/>
                </a:solidFill>
                <a:latin typeface="微软雅黑" panose="020B0503020204020204" pitchFamily="34" charset="-122"/>
                <a:ea typeface="微软雅黑" panose="020B0503020204020204" pitchFamily="34" charset="-122"/>
                <a:cs typeface="+mn-ea"/>
              </a:rPr>
              <a:t>倒计时</a:t>
            </a:r>
            <a:r>
              <a:rPr lang="zh-CN" altLang="en-US" sz="2000" dirty="0">
                <a:solidFill>
                  <a:srgbClr val="595959"/>
                </a:solidFill>
                <a:latin typeface="微软雅黑" panose="020B0503020204020204" pitchFamily="34" charset="-122"/>
                <a:ea typeface="微软雅黑" panose="020B0503020204020204" pitchFamily="34" charset="-122"/>
                <a:cs typeface="+mn-ea"/>
              </a:rPr>
              <a:t>，如“距离活动开始还有</a:t>
            </a:r>
            <a:r>
              <a:rPr lang="en-US" altLang="zh-CN" sz="2000" dirty="0">
                <a:solidFill>
                  <a:srgbClr val="595959"/>
                </a:solidFill>
                <a:latin typeface="微软雅黑" panose="020B0503020204020204" pitchFamily="34" charset="-122"/>
                <a:ea typeface="微软雅黑" panose="020B0503020204020204" pitchFamily="34" charset="-122"/>
                <a:cs typeface="+mn-ea"/>
              </a:rPr>
              <a:t>39</a:t>
            </a:r>
            <a:r>
              <a:rPr lang="zh-CN" altLang="en-US" sz="2000" dirty="0">
                <a:solidFill>
                  <a:srgbClr val="595959"/>
                </a:solidFill>
                <a:latin typeface="微软雅黑" panose="020B0503020204020204" pitchFamily="34" charset="-122"/>
                <a:ea typeface="微软雅黑" panose="020B0503020204020204" pitchFamily="34" charset="-122"/>
                <a:cs typeface="+mn-ea"/>
              </a:rPr>
              <a:t>天</a:t>
            </a:r>
            <a:r>
              <a:rPr lang="en-US" altLang="zh-CN" sz="2000" dirty="0">
                <a:solidFill>
                  <a:srgbClr val="595959"/>
                </a:solidFill>
                <a:latin typeface="微软雅黑" panose="020B0503020204020204" pitchFamily="34" charset="-122"/>
                <a:ea typeface="微软雅黑" panose="020B0503020204020204" pitchFamily="34" charset="-122"/>
                <a:cs typeface="+mn-ea"/>
              </a:rPr>
              <a:t>19</a:t>
            </a:r>
            <a:r>
              <a:rPr lang="zh-CN" altLang="en-US" sz="2000" dirty="0">
                <a:solidFill>
                  <a:srgbClr val="595959"/>
                </a:solidFill>
                <a:latin typeface="微软雅黑" panose="020B0503020204020204" pitchFamily="34" charset="-122"/>
                <a:ea typeface="微软雅黑" panose="020B0503020204020204" pitchFamily="34" charset="-122"/>
                <a:cs typeface="+mn-ea"/>
              </a:rPr>
              <a:t>时</a:t>
            </a:r>
            <a:r>
              <a:rPr lang="en-US" altLang="zh-CN" sz="2000" dirty="0">
                <a:solidFill>
                  <a:srgbClr val="595959"/>
                </a:solidFill>
                <a:latin typeface="微软雅黑" panose="020B0503020204020204" pitchFamily="34" charset="-122"/>
                <a:ea typeface="微软雅黑" panose="020B0503020204020204" pitchFamily="34" charset="-122"/>
                <a:cs typeface="+mn-ea"/>
              </a:rPr>
              <a:t>02</a:t>
            </a:r>
            <a:r>
              <a:rPr lang="zh-CN" altLang="en-US" sz="2000" dirty="0">
                <a:solidFill>
                  <a:srgbClr val="595959"/>
                </a:solidFill>
                <a:latin typeface="微软雅黑" panose="020B0503020204020204" pitchFamily="34" charset="-122"/>
                <a:ea typeface="微软雅黑" panose="020B0503020204020204" pitchFamily="34" charset="-122"/>
                <a:cs typeface="+mn-ea"/>
              </a:rPr>
              <a:t>分</a:t>
            </a:r>
            <a:r>
              <a:rPr lang="en-US" altLang="zh-CN" sz="2000" dirty="0">
                <a:solidFill>
                  <a:srgbClr val="595959"/>
                </a:solidFill>
                <a:latin typeface="微软雅黑" panose="020B0503020204020204" pitchFamily="34" charset="-122"/>
                <a:ea typeface="微软雅黑" panose="020B0503020204020204" pitchFamily="34" charset="-122"/>
                <a:cs typeface="+mn-ea"/>
              </a:rPr>
              <a:t>11</a:t>
            </a:r>
            <a:r>
              <a:rPr lang="zh-CN" altLang="en-US" sz="2000" dirty="0">
                <a:solidFill>
                  <a:srgbClr val="595959"/>
                </a:solidFill>
                <a:latin typeface="微软雅黑" panose="020B0503020204020204" pitchFamily="34" charset="-122"/>
                <a:ea typeface="微软雅黑" panose="020B0503020204020204" pitchFamily="34" charset="-122"/>
                <a:cs typeface="+mn-ea"/>
              </a:rPr>
              <a:t>秒”，其中，“</a:t>
            </a:r>
            <a:r>
              <a:rPr lang="en-US" altLang="zh-CN" sz="2000" dirty="0">
                <a:solidFill>
                  <a:srgbClr val="595959"/>
                </a:solidFill>
                <a:latin typeface="微软雅黑" panose="020B0503020204020204" pitchFamily="34" charset="-122"/>
                <a:ea typeface="微软雅黑" panose="020B0503020204020204" pitchFamily="34" charset="-122"/>
                <a:cs typeface="+mn-ea"/>
              </a:rPr>
              <a:t>39</a:t>
            </a:r>
            <a:r>
              <a:rPr lang="zh-CN" altLang="en-US" sz="2000" dirty="0">
                <a:solidFill>
                  <a:srgbClr val="595959"/>
                </a:solidFill>
                <a:latin typeface="微软雅黑" panose="020B0503020204020204" pitchFamily="34" charset="-122"/>
                <a:ea typeface="微软雅黑" panose="020B0503020204020204" pitchFamily="34" charset="-122"/>
                <a:cs typeface="+mn-ea"/>
              </a:rPr>
              <a:t>天</a:t>
            </a:r>
            <a:r>
              <a:rPr lang="en-US" altLang="zh-CN" sz="2000" dirty="0">
                <a:solidFill>
                  <a:srgbClr val="595959"/>
                </a:solidFill>
                <a:latin typeface="微软雅黑" panose="020B0503020204020204" pitchFamily="34" charset="-122"/>
                <a:ea typeface="微软雅黑" panose="020B0503020204020204" pitchFamily="34" charset="-122"/>
                <a:cs typeface="+mn-ea"/>
              </a:rPr>
              <a:t>19</a:t>
            </a:r>
            <a:r>
              <a:rPr lang="zh-CN" altLang="en-US" sz="2000" dirty="0">
                <a:solidFill>
                  <a:srgbClr val="595959"/>
                </a:solidFill>
                <a:latin typeface="微软雅黑" panose="020B0503020204020204" pitchFamily="34" charset="-122"/>
                <a:ea typeface="微软雅黑" panose="020B0503020204020204" pitchFamily="34" charset="-122"/>
                <a:cs typeface="+mn-ea"/>
              </a:rPr>
              <a:t>时</a:t>
            </a:r>
            <a:r>
              <a:rPr lang="en-US" altLang="zh-CN" sz="2000" dirty="0">
                <a:solidFill>
                  <a:srgbClr val="595959"/>
                </a:solidFill>
                <a:latin typeface="微软雅黑" panose="020B0503020204020204" pitchFamily="34" charset="-122"/>
                <a:ea typeface="微软雅黑" panose="020B0503020204020204" pitchFamily="34" charset="-122"/>
                <a:cs typeface="+mn-ea"/>
              </a:rPr>
              <a:t>02</a:t>
            </a:r>
            <a:r>
              <a:rPr lang="zh-CN" altLang="en-US" sz="2000" dirty="0">
                <a:solidFill>
                  <a:srgbClr val="595959"/>
                </a:solidFill>
                <a:latin typeface="微软雅黑" panose="020B0503020204020204" pitchFamily="34" charset="-122"/>
                <a:ea typeface="微软雅黑" panose="020B0503020204020204" pitchFamily="34" charset="-122"/>
                <a:cs typeface="+mn-ea"/>
              </a:rPr>
              <a:t>分</a:t>
            </a:r>
            <a:r>
              <a:rPr lang="en-US" altLang="zh-CN" sz="2000" dirty="0">
                <a:solidFill>
                  <a:srgbClr val="595959"/>
                </a:solidFill>
                <a:latin typeface="微软雅黑" panose="020B0503020204020204" pitchFamily="34" charset="-122"/>
                <a:ea typeface="微软雅黑" panose="020B0503020204020204" pitchFamily="34" charset="-122"/>
                <a:cs typeface="+mn-ea"/>
              </a:rPr>
              <a:t>11</a:t>
            </a:r>
            <a:r>
              <a:rPr lang="zh-CN" altLang="en-US" sz="2000" dirty="0">
                <a:solidFill>
                  <a:srgbClr val="595959"/>
                </a:solidFill>
                <a:latin typeface="微软雅黑" panose="020B0503020204020204" pitchFamily="34" charset="-122"/>
                <a:ea typeface="微软雅黑" panose="020B0503020204020204" pitchFamily="34" charset="-122"/>
                <a:cs typeface="+mn-ea"/>
              </a:rPr>
              <a:t>秒”是一个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时间差。</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时间差计算</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39475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对角圆角 6">
            <a:extLst>
              <a:ext uri="{FF2B5EF4-FFF2-40B4-BE49-F238E27FC236}">
                <a16:creationId xmlns:a16="http://schemas.microsoft.com/office/drawing/2014/main" id="{2F805317-5537-4BFD-B834-AB3E0AA92771}"/>
              </a:ext>
            </a:extLst>
          </p:cNvPr>
          <p:cNvSpPr/>
          <p:nvPr/>
        </p:nvSpPr>
        <p:spPr>
          <a:xfrm>
            <a:off x="1558702" y="1629594"/>
            <a:ext cx="9217024" cy="3528392"/>
          </a:xfrm>
          <a:prstGeom prst="round2Diag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9860435-F028-4B1F-9F18-2250A5673965}"/>
              </a:ext>
            </a:extLst>
          </p:cNvPr>
          <p:cNvSpPr/>
          <p:nvPr/>
        </p:nvSpPr>
        <p:spPr>
          <a:xfrm>
            <a:off x="4037827" y="1413570"/>
            <a:ext cx="4289627" cy="632608"/>
          </a:xfrm>
          <a:prstGeom prst="rect">
            <a:avLst/>
          </a:prstGeom>
          <a:solidFill>
            <a:srgbClr val="136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案例实现思路</a:t>
            </a:r>
            <a:endParaRPr lang="zh-CN" altLang="en-US"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731E0C61-9BD3-428B-8E32-FFFA696E99DF}"/>
              </a:ext>
            </a:extLst>
          </p:cNvPr>
          <p:cNvSpPr txBox="1"/>
          <p:nvPr/>
        </p:nvSpPr>
        <p:spPr>
          <a:xfrm>
            <a:off x="1911803" y="2281873"/>
            <a:ext cx="8541673" cy="2516073"/>
          </a:xfrm>
          <a:prstGeom prst="rect">
            <a:avLst/>
          </a:prstGeom>
          <a:noFill/>
        </p:spPr>
        <p:txBody>
          <a:bodyPr wrap="square" rtlCol="0">
            <a:spAutoFit/>
          </a:bodyPr>
          <a:lstStyle/>
          <a:p>
            <a:pPr>
              <a:lnSpc>
                <a:spcPct val="150000"/>
              </a:lnSpc>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时间差计算</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，案例的</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实现思路</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a:lnSpc>
                <a:spcPct val="20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定义</a:t>
            </a:r>
            <a:r>
              <a:rPr lang="zh-CN" altLang="en-US" sz="2000" dirty="0">
                <a:solidFill>
                  <a:srgbClr val="595959"/>
                </a:solidFill>
                <a:latin typeface="微软雅黑" panose="020B0503020204020204" pitchFamily="34" charset="-122"/>
                <a:ea typeface="微软雅黑" panose="020B0503020204020204" pitchFamily="34" charset="-122"/>
                <a:cs typeface="+mn-ea"/>
              </a:rPr>
              <a:t>一个</a:t>
            </a:r>
            <a:r>
              <a:rPr lang="zh-CN" altLang="en-US" sz="2000" dirty="0">
                <a:solidFill>
                  <a:srgbClr val="1369B3"/>
                </a:solidFill>
                <a:latin typeface="微软雅黑" panose="020B0503020204020204" pitchFamily="34" charset="-122"/>
                <a:ea typeface="微软雅黑" panose="020B0503020204020204" pitchFamily="34" charset="-122"/>
                <a:cs typeface="+mn-ea"/>
              </a:rPr>
              <a:t>函数</a:t>
            </a:r>
            <a:r>
              <a:rPr lang="zh-CN" altLang="en-US" sz="2000" dirty="0">
                <a:solidFill>
                  <a:srgbClr val="595959"/>
                </a:solidFill>
                <a:latin typeface="微软雅黑" panose="020B0503020204020204" pitchFamily="34" charset="-122"/>
                <a:ea typeface="微软雅黑" panose="020B0503020204020204" pitchFamily="34" charset="-122"/>
                <a:cs typeface="+mn-ea"/>
              </a:rPr>
              <a:t>，用于计算时间差，该函数的参数表示活动开始时间，在函数内获取当前时间，并计算当前时间到活动开始时间还有多长时间，以“</a:t>
            </a:r>
            <a:r>
              <a:rPr lang="en-US" altLang="zh-CN" sz="2000" dirty="0">
                <a:solidFill>
                  <a:srgbClr val="595959"/>
                </a:solidFill>
                <a:latin typeface="微软雅黑" panose="020B0503020204020204" pitchFamily="34" charset="-122"/>
                <a:ea typeface="微软雅黑" panose="020B0503020204020204" pitchFamily="34" charset="-122"/>
                <a:cs typeface="+mn-ea"/>
              </a:rPr>
              <a:t>x</a:t>
            </a:r>
            <a:r>
              <a:rPr lang="zh-CN" altLang="en-US" sz="2000" dirty="0">
                <a:solidFill>
                  <a:srgbClr val="595959"/>
                </a:solidFill>
                <a:latin typeface="微软雅黑" panose="020B0503020204020204" pitchFamily="34" charset="-122"/>
                <a:ea typeface="微软雅黑" panose="020B0503020204020204" pitchFamily="34" charset="-122"/>
                <a:cs typeface="+mn-ea"/>
              </a:rPr>
              <a:t>天</a:t>
            </a:r>
            <a:r>
              <a:rPr lang="en-US" altLang="zh-CN" sz="2000" dirty="0">
                <a:solidFill>
                  <a:srgbClr val="595959"/>
                </a:solidFill>
                <a:latin typeface="微软雅黑" panose="020B0503020204020204" pitchFamily="34" charset="-122"/>
                <a:ea typeface="微软雅黑" panose="020B0503020204020204" pitchFamily="34" charset="-122"/>
                <a:cs typeface="+mn-ea"/>
              </a:rPr>
              <a:t>x</a:t>
            </a:r>
            <a:r>
              <a:rPr lang="zh-CN" altLang="en-US" sz="2000" dirty="0">
                <a:solidFill>
                  <a:srgbClr val="595959"/>
                </a:solidFill>
                <a:latin typeface="微软雅黑" panose="020B0503020204020204" pitchFamily="34" charset="-122"/>
                <a:ea typeface="微软雅黑" panose="020B0503020204020204" pitchFamily="34" charset="-122"/>
                <a:cs typeface="+mn-ea"/>
              </a:rPr>
              <a:t>时</a:t>
            </a:r>
            <a:r>
              <a:rPr lang="en-US" altLang="zh-CN" sz="2000" dirty="0">
                <a:solidFill>
                  <a:srgbClr val="595959"/>
                </a:solidFill>
                <a:latin typeface="微软雅黑" panose="020B0503020204020204" pitchFamily="34" charset="-122"/>
                <a:ea typeface="微软雅黑" panose="020B0503020204020204" pitchFamily="34" charset="-122"/>
                <a:cs typeface="+mn-ea"/>
              </a:rPr>
              <a:t>x</a:t>
            </a:r>
            <a:r>
              <a:rPr lang="zh-CN" altLang="en-US" sz="2000" dirty="0">
                <a:solidFill>
                  <a:srgbClr val="595959"/>
                </a:solidFill>
                <a:latin typeface="微软雅黑" panose="020B0503020204020204" pitchFamily="34" charset="-122"/>
                <a:ea typeface="微软雅黑" panose="020B0503020204020204" pitchFamily="34" charset="-122"/>
                <a:cs typeface="+mn-ea"/>
              </a:rPr>
              <a:t>分</a:t>
            </a:r>
            <a:r>
              <a:rPr lang="en-US" altLang="zh-CN" sz="2000" dirty="0">
                <a:solidFill>
                  <a:srgbClr val="595959"/>
                </a:solidFill>
                <a:latin typeface="微软雅黑" panose="020B0503020204020204" pitchFamily="34" charset="-122"/>
                <a:ea typeface="微软雅黑" panose="020B0503020204020204" pitchFamily="34" charset="-122"/>
                <a:cs typeface="+mn-ea"/>
              </a:rPr>
              <a:t>x</a:t>
            </a:r>
            <a:r>
              <a:rPr lang="zh-CN" altLang="en-US" sz="2000" dirty="0">
                <a:solidFill>
                  <a:srgbClr val="595959"/>
                </a:solidFill>
                <a:latin typeface="微软雅黑" panose="020B0503020204020204" pitchFamily="34" charset="-122"/>
                <a:ea typeface="微软雅黑" panose="020B0503020204020204" pitchFamily="34" charset="-122"/>
                <a:cs typeface="+mn-ea"/>
              </a:rPr>
              <a:t>秒”的格式返回计算</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结果。</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时间差计算</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63763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4050476-582B-401C-894A-12AF5EAC3665}"/>
              </a:ext>
            </a:extLst>
          </p:cNvPr>
          <p:cNvSpPr txBox="1"/>
          <p:nvPr/>
        </p:nvSpPr>
        <p:spPr>
          <a:xfrm>
            <a:off x="1054646" y="1053530"/>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打开开发者工具，进入控制台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查看</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运行</a:t>
            </a:r>
            <a:r>
              <a:rPr lang="zh-CN" altLang="en-US" sz="2000" dirty="0">
                <a:solidFill>
                  <a:srgbClr val="1369B3"/>
                </a:solidFill>
                <a:latin typeface="微软雅黑" panose="020B0503020204020204" pitchFamily="34" charset="-122"/>
                <a:ea typeface="微软雅黑" panose="020B0503020204020204" pitchFamily="34" charset="-122"/>
                <a:cs typeface="+mn-ea"/>
              </a:rPr>
              <a:t>结果</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5.6.3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案例</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时间差计算</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870" y="1887977"/>
            <a:ext cx="5289160" cy="279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728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r>
              <a:rPr lang="en-US" altLang="zh-CN" sz="4800" b="1" dirty="0" smtClean="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Array</a:t>
            </a:r>
            <a:r>
              <a:rPr lang="zh-CN" altLang="en-US" sz="4800" b="1" dirty="0">
                <a:solidFill>
                  <a:srgbClr val="595959"/>
                </a:solidFill>
                <a:latin typeface="微软雅黑" panose="020B0503020204020204" pitchFamily="34" charset="-122"/>
                <a:ea typeface="微软雅黑" panose="020B0503020204020204" pitchFamily="34" charset="-122"/>
                <a:cs typeface="+mn-ea"/>
                <a:sym typeface="Source Han Sans K Bold" panose="020B0800000000000000" pitchFamily="34" charset="-128"/>
              </a:rPr>
              <a:t>对象</a:t>
            </a: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5</a:t>
            </a:r>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a:t>
            </a:r>
            <a:r>
              <a:rPr lang="en-US" altLang="zh-CN" sz="6600" b="1" dirty="0" smtClean="0">
                <a:solidFill>
                  <a:srgbClr val="FAFAFA"/>
                </a:solidFill>
                <a:latin typeface="微软雅黑" panose="020B0503020204020204" pitchFamily="34" charset="-122"/>
                <a:ea typeface="微软雅黑" panose="020B0503020204020204" pitchFamily="34" charset="-122"/>
                <a:cs typeface="+mn-ea"/>
                <a:sym typeface="+mn-lt"/>
              </a:rPr>
              <a:t>7</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89535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39181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添加</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或删除数组元素的方法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，能够实现数组的添加或删除效果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Tree>
    <p:extLst>
      <p:ext uri="{BB962C8B-B14F-4D97-AF65-F5344CB8AC3E}">
        <p14:creationId xmlns:p14="http://schemas.microsoft.com/office/powerpoint/2010/main" val="1269946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17165D8-265A-4BEA-95DA-73DBCD31FA9D}"/>
              </a:ext>
            </a:extLst>
          </p:cNvPr>
          <p:cNvSpPr txBox="1"/>
          <p:nvPr/>
        </p:nvSpPr>
        <p:spPr>
          <a:xfrm>
            <a:off x="1054646" y="1272744"/>
            <a:ext cx="8496944" cy="3216265"/>
          </a:xfrm>
          <a:prstGeom prst="rect">
            <a:avLst/>
          </a:prstGeom>
          <a:noFill/>
        </p:spPr>
        <p:txBody>
          <a:bodyPr wrap="square" rtlCol="0">
            <a:spAutoFit/>
          </a:bodyPr>
          <a:lstStyle/>
          <a:p>
            <a:pPr>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JavaScript</a:t>
            </a:r>
            <a:r>
              <a:rPr lang="zh-CN" altLang="en-US" sz="2000" dirty="0">
                <a:solidFill>
                  <a:srgbClr val="595959"/>
                </a:solidFill>
                <a:latin typeface="微软雅黑" panose="020B0503020204020204" pitchFamily="34" charset="-122"/>
                <a:ea typeface="微软雅黑" panose="020B0503020204020204" pitchFamily="34" charset="-122"/>
                <a:cs typeface="+mn-ea"/>
              </a:rPr>
              <a:t>中，</a:t>
            </a:r>
            <a:r>
              <a:rPr lang="en-US" altLang="zh-CN" sz="2000" dirty="0">
                <a:solidFill>
                  <a:srgbClr val="595959"/>
                </a:solidFill>
                <a:latin typeface="微软雅黑" panose="020B0503020204020204" pitchFamily="34" charset="-122"/>
                <a:ea typeface="微软雅黑" panose="020B0503020204020204" pitchFamily="34" charset="-122"/>
                <a:cs typeface="+mn-ea"/>
              </a:rPr>
              <a:t>Array </a:t>
            </a:r>
            <a:r>
              <a:rPr lang="zh-CN" altLang="en-US" sz="2000" dirty="0">
                <a:solidFill>
                  <a:srgbClr val="595959"/>
                </a:solidFill>
                <a:latin typeface="微软雅黑" panose="020B0503020204020204" pitchFamily="34" charset="-122"/>
                <a:ea typeface="微软雅黑" panose="020B0503020204020204" pitchFamily="34" charset="-122"/>
                <a:cs typeface="+mn-ea"/>
              </a:rPr>
              <a:t>对象用于在单个变量中</a:t>
            </a:r>
            <a:r>
              <a:rPr lang="zh-CN" altLang="en-US" sz="2000" dirty="0">
                <a:solidFill>
                  <a:srgbClr val="1369B3"/>
                </a:solidFill>
                <a:latin typeface="微软雅黑" panose="020B0503020204020204" pitchFamily="34" charset="-122"/>
                <a:ea typeface="微软雅黑" panose="020B0503020204020204" pitchFamily="34" charset="-122"/>
                <a:cs typeface="+mn-ea"/>
              </a:rPr>
              <a:t>存储</a:t>
            </a:r>
            <a:r>
              <a:rPr lang="zh-CN" altLang="en-US" sz="2000" dirty="0">
                <a:solidFill>
                  <a:srgbClr val="595959"/>
                </a:solidFill>
                <a:latin typeface="微软雅黑" panose="020B0503020204020204" pitchFamily="34" charset="-122"/>
                <a:ea typeface="微软雅黑" panose="020B0503020204020204" pitchFamily="34" charset="-122"/>
                <a:cs typeface="+mn-ea"/>
              </a:rPr>
              <a:t>多个</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值。</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a:solidFill>
                <a:srgbClr val="595959"/>
              </a:solidFill>
              <a:latin typeface="微软雅黑" panose="020B0503020204020204" pitchFamily="34" charset="-122"/>
              <a:ea typeface="微软雅黑" panose="020B0503020204020204" pitchFamily="34" charset="-122"/>
              <a:cs typeface="+mn-ea"/>
            </a:endParaRPr>
          </a:p>
          <a:p>
            <a:pPr>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Array</a:t>
            </a:r>
            <a:r>
              <a:rPr lang="zh-CN" altLang="en-US" sz="2000" dirty="0">
                <a:solidFill>
                  <a:srgbClr val="595959"/>
                </a:solidFill>
                <a:latin typeface="微软雅黑" panose="020B0503020204020204" pitchFamily="34" charset="-122"/>
                <a:ea typeface="微软雅黑" panose="020B0503020204020204" pitchFamily="34" charset="-122"/>
                <a:cs typeface="+mn-ea"/>
              </a:rPr>
              <a:t>对象提供了一些常用</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方法如下。</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5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6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添加</a:t>
            </a:r>
            <a:r>
              <a:rPr lang="zh-CN" altLang="en-US" sz="2000" dirty="0">
                <a:solidFill>
                  <a:srgbClr val="1369B3"/>
                </a:solidFill>
                <a:latin typeface="微软雅黑" panose="020B0503020204020204" pitchFamily="34" charset="-122"/>
                <a:ea typeface="微软雅黑" panose="020B0503020204020204" pitchFamily="34" charset="-122"/>
                <a:cs typeface="+mn-ea"/>
              </a:rPr>
              <a:t>或删除数组元素</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方法</a:t>
            </a: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6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改变</a:t>
            </a:r>
            <a:r>
              <a:rPr lang="zh-CN" altLang="en-US" sz="2000" dirty="0">
                <a:solidFill>
                  <a:srgbClr val="1369B3"/>
                </a:solidFill>
                <a:latin typeface="微软雅黑" panose="020B0503020204020204" pitchFamily="34" charset="-122"/>
                <a:ea typeface="微软雅黑" panose="020B0503020204020204" pitchFamily="34" charset="-122"/>
                <a:cs typeface="+mn-ea"/>
              </a:rPr>
              <a:t>数组元素顺序</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方法</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6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获取数组元素索引</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方法</a:t>
            </a: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60000"/>
              </a:lnSpc>
              <a:buFont typeface="Wingdings" panose="05000000000000000000" pitchFamily="2" charset="2"/>
              <a:buChar char="l"/>
            </a:pPr>
            <a:r>
              <a:rPr lang="zh-CN" altLang="en-US" sz="2000" dirty="0" smtClean="0">
                <a:solidFill>
                  <a:srgbClr val="1369B3"/>
                </a:solidFill>
                <a:latin typeface="微软雅黑" panose="020B0503020204020204" pitchFamily="34" charset="-122"/>
                <a:ea typeface="微软雅黑" panose="020B0503020204020204" pitchFamily="34" charset="-122"/>
                <a:cs typeface="+mn-ea"/>
              </a:rPr>
              <a:t>将</a:t>
            </a:r>
            <a:r>
              <a:rPr lang="zh-CN" altLang="en-US" sz="2000" dirty="0">
                <a:solidFill>
                  <a:srgbClr val="1369B3"/>
                </a:solidFill>
                <a:latin typeface="微软雅黑" panose="020B0503020204020204" pitchFamily="34" charset="-122"/>
                <a:ea typeface="微软雅黑" panose="020B0503020204020204" pitchFamily="34" charset="-122"/>
                <a:cs typeface="+mn-ea"/>
              </a:rPr>
              <a:t>数组转为字符串</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方法</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17"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Tree>
    <p:extLst>
      <p:ext uri="{BB962C8B-B14F-4D97-AF65-F5344CB8AC3E}">
        <p14:creationId xmlns:p14="http://schemas.microsoft.com/office/powerpoint/2010/main" val="633514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12" name="TextBox 76"/>
          <p:cNvSpPr txBox="1"/>
          <p:nvPr/>
        </p:nvSpPr>
        <p:spPr>
          <a:xfrm>
            <a:off x="976161" y="1053530"/>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或删除数组元素的方法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14" name="表格 13">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116663853"/>
              </p:ext>
            </p:extLst>
          </p:nvPr>
        </p:nvGraphicFramePr>
        <p:xfrm>
          <a:off x="1215698" y="1773610"/>
          <a:ext cx="9992076" cy="4203682"/>
        </p:xfrm>
        <a:graphic>
          <a:graphicData uri="http://schemas.openxmlformats.org/drawingml/2006/table">
            <a:tbl>
              <a:tblPr>
                <a:tableStyleId>{7DF18680-E054-41AD-8BC1-D1AEF772440D}</a:tableStyleId>
              </a:tblPr>
              <a:tblGrid>
                <a:gridCol w="3151316">
                  <a:extLst>
                    <a:ext uri="{9D8B030D-6E8A-4147-A177-3AD203B41FA5}">
                      <a16:colId xmlns:a16="http://schemas.microsoft.com/office/drawing/2014/main" val="20000"/>
                    </a:ext>
                  </a:extLst>
                </a:gridCol>
                <a:gridCol w="6840760">
                  <a:extLst>
                    <a:ext uri="{9D8B030D-6E8A-4147-A177-3AD203B41FA5}">
                      <a16:colId xmlns:a16="http://schemas.microsoft.com/office/drawing/2014/main" val="4045703550"/>
                    </a:ext>
                  </a:extLst>
                </a:gridCol>
              </a:tblGrid>
              <a:tr h="520067">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668595">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push(element1,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数组末尾添加一个或多个元素，会修改原数组，返回值为数组的新长度</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668595">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unshift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(element1, ...)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数组开头添加一个或多个元素，会修改原数组，返回值为数组的新长度</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668595">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pop()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删除数组的最后一个元素，会修改原数组，若是空数组则返回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undefined</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，返回值为删除的元素</a:t>
                      </a:r>
                    </a:p>
                  </a:txBody>
                  <a:tcPr marL="68580" marR="68580" marT="0" marB="0" anchor="ctr">
                    <a:solidFill>
                      <a:srgbClr val="F2F2F2"/>
                    </a:solidFill>
                  </a:tcPr>
                </a:tc>
                <a:extLst>
                  <a:ext uri="{0D108BD9-81ED-4DB2-BD59-A6C34878D82A}">
                    <a16:rowId xmlns:a16="http://schemas.microsoft.com/office/drawing/2014/main" val="2456493470"/>
                  </a:ext>
                </a:extLst>
              </a:tr>
              <a:tr h="674938">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shift()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删除数组的第一个元素，会修改原数组，若是空数组则返回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undefined</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，会修改原数组，返回值为删除的元素</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302735698"/>
                  </a:ext>
                </a:extLst>
              </a:tr>
              <a:tr h="1002892">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splice(start[, </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deleteCount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 item1[, ...]]])</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从指定索引删除或添加数组元素，会修改原数组，返回值是一个由被删除的元素组成的新数组</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2250307593"/>
                  </a:ext>
                </a:extLst>
              </a:tr>
            </a:tbl>
          </a:graphicData>
        </a:graphic>
      </p:graphicFrame>
    </p:spTree>
    <p:extLst>
      <p:ext uri="{BB962C8B-B14F-4D97-AF65-F5344CB8AC3E}">
        <p14:creationId xmlns:p14="http://schemas.microsoft.com/office/powerpoint/2010/main" val="1381981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7" name="TextBox 35"/>
          <p:cNvSpPr txBox="1">
            <a:spLocks noChangeArrowheads="1"/>
          </p:cNvSpPr>
          <p:nvPr/>
        </p:nvSpPr>
        <p:spPr bwMode="auto">
          <a:xfrm>
            <a:off x="1143691" y="1269554"/>
            <a:ext cx="10441160" cy="9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使用</a:t>
            </a:r>
            <a:r>
              <a:rPr lang="en-US" altLang="zh-CN" sz="2000" dirty="0">
                <a:solidFill>
                  <a:srgbClr val="1369B3"/>
                </a:solidFill>
                <a:latin typeface="微软雅黑" panose="020B0503020204020204" pitchFamily="34" charset="-122"/>
                <a:ea typeface="微软雅黑" panose="020B0503020204020204" pitchFamily="34" charset="-122"/>
              </a:rPr>
              <a:t>push()</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和</a:t>
            </a:r>
            <a:r>
              <a:rPr lang="en-US" altLang="zh-CN" sz="2000" dirty="0" err="1">
                <a:solidFill>
                  <a:srgbClr val="1369B3"/>
                </a:solidFill>
                <a:latin typeface="微软雅黑" panose="020B0503020204020204" pitchFamily="34" charset="-122"/>
                <a:ea typeface="微软雅黑" panose="020B0503020204020204" pitchFamily="34" charset="-122"/>
              </a:rPr>
              <a:t>unshift</a:t>
            </a:r>
            <a:r>
              <a:rPr lang="en-US" altLang="zh-CN" sz="2000" dirty="0">
                <a:solidFill>
                  <a:srgbClr val="1369B3"/>
                </a:solidFill>
                <a:latin typeface="微软雅黑" panose="020B0503020204020204" pitchFamily="34" charset="-122"/>
                <a:ea typeface="微软雅黑" panose="020B0503020204020204" pitchFamily="34" charset="-122"/>
              </a:rPr>
              <a: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在数组中</a:t>
            </a:r>
            <a:r>
              <a:rPr lang="zh-CN" altLang="en-US" sz="2000" dirty="0">
                <a:solidFill>
                  <a:srgbClr val="1369B3"/>
                </a:solidFill>
                <a:latin typeface="微软雅黑" panose="020B0503020204020204" pitchFamily="34" charset="-122"/>
                <a:ea typeface="微软雅黑" panose="020B0503020204020204" pitchFamily="34" charset="-122"/>
              </a:rPr>
              <a:t>添加</a:t>
            </a:r>
            <a:r>
              <a:rPr lang="zh-CN" altLang="en-US" sz="2000" dirty="0">
                <a:solidFill>
                  <a:srgbClr val="595959"/>
                </a:solidFill>
                <a:latin typeface="微软雅黑" panose="020B0503020204020204" pitchFamily="34" charset="-122"/>
                <a:ea typeface="微软雅黑" panose="020B0503020204020204" pitchFamily="34" charset="-122"/>
              </a:rPr>
              <a:t>元素，然后再使用</a:t>
            </a:r>
            <a:r>
              <a:rPr lang="en-US" altLang="zh-CN" sz="2000" dirty="0">
                <a:solidFill>
                  <a:srgbClr val="1369B3"/>
                </a:solidFill>
                <a:latin typeface="微软雅黑" panose="020B0503020204020204" pitchFamily="34" charset="-122"/>
                <a:ea typeface="微软雅黑" panose="020B0503020204020204" pitchFamily="34" charset="-122"/>
              </a:rPr>
              <a:t>pop()</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和</a:t>
            </a:r>
            <a:r>
              <a:rPr lang="en-US" altLang="zh-CN" sz="2000" dirty="0">
                <a:solidFill>
                  <a:srgbClr val="1369B3"/>
                </a:solidFill>
                <a:latin typeface="微软雅黑" panose="020B0503020204020204" pitchFamily="34" charset="-122"/>
                <a:ea typeface="微软雅黑" panose="020B0503020204020204" pitchFamily="34" charset="-122"/>
              </a:rPr>
              <a:t>shift()</a:t>
            </a:r>
            <a:r>
              <a:rPr lang="zh-CN" altLang="en-US" sz="2000" dirty="0" smtClean="0">
                <a:solidFill>
                  <a:srgbClr val="1369B3"/>
                </a:solidFill>
                <a:latin typeface="微软雅黑" panose="020B0503020204020204" pitchFamily="34" charset="-122"/>
                <a:ea typeface="微软雅黑" panose="020B0503020204020204" pitchFamily="34" charset="-122"/>
              </a:rPr>
              <a:t>方法</a:t>
            </a:r>
            <a:endParaRPr lang="en-US" altLang="zh-CN" sz="2000" dirty="0" smtClean="0">
              <a:solidFill>
                <a:srgbClr val="1369B3"/>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rPr>
              <a:t>删除元素</a:t>
            </a:r>
            <a:r>
              <a:rPr lang="zh-CN" altLang="en-US" sz="2000" dirty="0">
                <a:solidFill>
                  <a:srgbClr val="595959"/>
                </a:solidFill>
                <a:latin typeface="微软雅黑" panose="020B0503020204020204" pitchFamily="34" charset="-122"/>
                <a:ea typeface="微软雅黑" panose="020B0503020204020204" pitchFamily="34" charset="-122"/>
              </a:rPr>
              <a:t>。</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a:extLst>
              <a:ext uri="{FF2B5EF4-FFF2-40B4-BE49-F238E27FC236}">
                <a16:creationId xmlns:a16="http://schemas.microsoft.com/office/drawing/2014/main" id="{4AB82E9C-6FA9-4993-9395-DF877E5768B8}"/>
              </a:ext>
            </a:extLst>
          </p:cNvPr>
          <p:cNvSpPr txBox="1"/>
          <p:nvPr/>
        </p:nvSpPr>
        <p:spPr>
          <a:xfrm>
            <a:off x="1744010" y="2541305"/>
            <a:ext cx="8887700" cy="2400657"/>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星期一</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星期二</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星期三</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星期四</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星期五</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arr.push</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星期六</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6</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arr.unshift</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星期日</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7</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arr.pop</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输出结果：星期六</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arr.shift</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输出结果：星期日</a:t>
            </a:r>
          </a:p>
        </p:txBody>
      </p:sp>
    </p:spTree>
    <p:extLst>
      <p:ext uri="{BB962C8B-B14F-4D97-AF65-F5344CB8AC3E}">
        <p14:creationId xmlns:p14="http://schemas.microsoft.com/office/powerpoint/2010/main" val="2811929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7" name="TextBox 35"/>
          <p:cNvSpPr txBox="1">
            <a:spLocks noChangeArrowheads="1"/>
          </p:cNvSpPr>
          <p:nvPr/>
        </p:nvSpPr>
        <p:spPr bwMode="auto">
          <a:xfrm>
            <a:off x="1143691" y="1269554"/>
            <a:ext cx="10441160" cy="5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使用</a:t>
            </a:r>
            <a:r>
              <a:rPr lang="en-US" altLang="zh-CN" sz="2000" dirty="0">
                <a:solidFill>
                  <a:srgbClr val="1369B3"/>
                </a:solidFill>
                <a:latin typeface="微软雅黑" panose="020B0503020204020204" pitchFamily="34" charset="-122"/>
                <a:ea typeface="微软雅黑" panose="020B0503020204020204" pitchFamily="34" charset="-122"/>
              </a:rPr>
              <a:t>splice()</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在数组的</a:t>
            </a:r>
            <a:r>
              <a:rPr lang="zh-CN" altLang="en-US" sz="2000" dirty="0">
                <a:solidFill>
                  <a:srgbClr val="1369B3"/>
                </a:solidFill>
                <a:latin typeface="微软雅黑" panose="020B0503020204020204" pitchFamily="34" charset="-122"/>
                <a:ea typeface="微软雅黑" panose="020B0503020204020204" pitchFamily="34" charset="-122"/>
              </a:rPr>
              <a:t>指定索引</a:t>
            </a:r>
            <a:r>
              <a:rPr lang="zh-CN" altLang="en-US" sz="2000" dirty="0">
                <a:solidFill>
                  <a:srgbClr val="595959"/>
                </a:solidFill>
                <a:latin typeface="微软雅黑" panose="020B0503020204020204" pitchFamily="34" charset="-122"/>
                <a:ea typeface="微软雅黑" panose="020B0503020204020204" pitchFamily="34" charset="-122"/>
              </a:rPr>
              <a:t>处</a:t>
            </a:r>
            <a:r>
              <a:rPr lang="zh-CN" altLang="en-US" sz="2000" dirty="0">
                <a:solidFill>
                  <a:srgbClr val="1369B3"/>
                </a:solidFill>
                <a:latin typeface="微软雅黑" panose="020B0503020204020204" pitchFamily="34" charset="-122"/>
                <a:ea typeface="微软雅黑" panose="020B0503020204020204" pitchFamily="34" charset="-122"/>
              </a:rPr>
              <a:t>添加或删除</a:t>
            </a:r>
            <a:r>
              <a:rPr lang="zh-CN" altLang="en-US" sz="2000" dirty="0">
                <a:solidFill>
                  <a:srgbClr val="595959"/>
                </a:solidFill>
                <a:latin typeface="微软雅黑" panose="020B0503020204020204" pitchFamily="34" charset="-122"/>
                <a:ea typeface="微软雅黑" panose="020B0503020204020204" pitchFamily="34" charset="-122"/>
              </a:rPr>
              <a:t>数组元素。</a:t>
            </a:r>
            <a:endParaRPr lang="zh-CN" altLang="en-US" sz="20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a:extLst>
              <a:ext uri="{FF2B5EF4-FFF2-40B4-BE49-F238E27FC236}">
                <a16:creationId xmlns:a16="http://schemas.microsoft.com/office/drawing/2014/main" id="{4AB82E9C-6FA9-4993-9395-DF877E5768B8}"/>
              </a:ext>
            </a:extLst>
          </p:cNvPr>
          <p:cNvSpPr txBox="1"/>
          <p:nvPr/>
        </p:nvSpPr>
        <p:spPr>
          <a:xfrm>
            <a:off x="1054646" y="2133650"/>
            <a:ext cx="10153128" cy="3323987"/>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['sky', 'wind', 'snow', 'sun'];</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arr.splice</a:t>
            </a:r>
            <a:r>
              <a:rPr lang="en-US" altLang="zh-CN" sz="2000" dirty="0">
                <a:solidFill>
                  <a:srgbClr val="595959"/>
                </a:solidFill>
                <a:latin typeface="微软雅黑" panose="020B0503020204020204" pitchFamily="34" charset="-122"/>
                <a:ea typeface="微软雅黑" panose="020B0503020204020204" pitchFamily="34" charset="-122"/>
                <a:cs typeface="+mn-ea"/>
              </a:rPr>
              <a:t>(2, 2);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 ['sky', 'wind']</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arr.splice</a:t>
            </a:r>
            <a:r>
              <a:rPr lang="en-US" altLang="zh-CN" sz="2000" dirty="0">
                <a:solidFill>
                  <a:srgbClr val="595959"/>
                </a:solidFill>
                <a:latin typeface="微软雅黑" panose="020B0503020204020204" pitchFamily="34" charset="-122"/>
                <a:ea typeface="微软雅黑" panose="020B0503020204020204" pitchFamily="34" charset="-122"/>
                <a:cs typeface="+mn-ea"/>
              </a:rPr>
              <a:t>(1, 1, 'snow');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 ['sky', 'snow']</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arr.splice</a:t>
            </a:r>
            <a:r>
              <a:rPr lang="en-US" altLang="zh-CN" sz="2000" dirty="0">
                <a:solidFill>
                  <a:srgbClr val="595959"/>
                </a:solidFill>
                <a:latin typeface="微软雅黑" panose="020B0503020204020204" pitchFamily="34" charset="-122"/>
                <a:ea typeface="微软雅黑" panose="020B0503020204020204" pitchFamily="34" charset="-122"/>
                <a:cs typeface="+mn-ea"/>
              </a:rPr>
              <a:t>(1, 0, 'hail', 'sun');</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 ['sky', 'hail', 'sun', 'snow']</a:t>
            </a:r>
          </a:p>
        </p:txBody>
      </p:sp>
    </p:spTree>
    <p:extLst>
      <p:ext uri="{BB962C8B-B14F-4D97-AF65-F5344CB8AC3E}">
        <p14:creationId xmlns:p14="http://schemas.microsoft.com/office/powerpoint/2010/main" val="1531846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391810"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改变数组元素顺序的方法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，能够根据不同的需求实现数组的反转、升序、降序效果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Tree>
    <p:extLst>
      <p:ext uri="{BB962C8B-B14F-4D97-AF65-F5344CB8AC3E}">
        <p14:creationId xmlns:p14="http://schemas.microsoft.com/office/powerpoint/2010/main" val="1157945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970118" y="3014256"/>
            <a:ext cx="6733001" cy="830997"/>
          </a:xfrm>
          <a:prstGeom prst="rect">
            <a:avLst/>
          </a:prstGeom>
          <a:noFill/>
        </p:spPr>
        <p:txBody>
          <a:bodyPr wrap="square" lIns="91443" tIns="45720" rIns="91443" bIns="45720" rtlCol="0">
            <a:spAutoFit/>
          </a:bodyPr>
          <a:lstStyle/>
          <a:p>
            <a:pPr algn="l">
              <a:buClrTx/>
              <a:buSzTx/>
              <a:buFontTx/>
            </a:pPr>
            <a:r>
              <a:rPr lang="zh-CN" altLang="en-US" sz="4800" b="1" dirty="0" smtClean="0">
                <a:solidFill>
                  <a:srgbClr val="595959"/>
                </a:solidFill>
                <a:latin typeface="微软雅黑" panose="020B0503020204020204" pitchFamily="34" charset="-122"/>
                <a:ea typeface="微软雅黑" panose="020B0503020204020204" pitchFamily="34" charset="-122"/>
                <a:cs typeface="+mn-ea"/>
                <a:sym typeface="+mn-lt"/>
              </a:rPr>
              <a:t>初识对象</a:t>
            </a:r>
            <a:endParaRPr lang="zh-CN" altLang="en-US" sz="4800" b="1"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2" name="TextBox 48"/>
          <p:cNvSpPr txBox="1"/>
          <p:nvPr/>
        </p:nvSpPr>
        <p:spPr>
          <a:xfrm>
            <a:off x="1626870" y="2809240"/>
            <a:ext cx="1734820" cy="1106805"/>
          </a:xfrm>
          <a:prstGeom prst="rect">
            <a:avLst/>
          </a:prstGeom>
          <a:noFill/>
        </p:spPr>
        <p:txBody>
          <a:bodyPr wrap="square" lIns="91443" tIns="45720" rIns="91443" bIns="45720" rtlCol="0">
            <a:spAutoFit/>
          </a:bodyPr>
          <a:lstStyle/>
          <a:p>
            <a:r>
              <a:rPr lang="en-US" altLang="en-GB" sz="6600" b="1" dirty="0" smtClean="0">
                <a:solidFill>
                  <a:srgbClr val="FAFAFA"/>
                </a:solidFill>
                <a:latin typeface="微软雅黑" panose="020B0503020204020204" pitchFamily="34" charset="-122"/>
                <a:ea typeface="微软雅黑" panose="020B0503020204020204" pitchFamily="34" charset="-122"/>
                <a:cs typeface="+mn-ea"/>
                <a:sym typeface="+mn-lt"/>
              </a:rPr>
              <a:t>5.1</a:t>
            </a:r>
            <a:endParaRPr lang="en-US" altLang="en-GB" sz="6600" b="1" dirty="0">
              <a:solidFill>
                <a:srgbClr val="FAFAFA"/>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12" name="TextBox 76"/>
          <p:cNvSpPr txBox="1"/>
          <p:nvPr/>
        </p:nvSpPr>
        <p:spPr>
          <a:xfrm>
            <a:off x="976161" y="1167929"/>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改变</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数组元素顺序的方法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14" name="表格 13">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637553101"/>
              </p:ext>
            </p:extLst>
          </p:nvPr>
        </p:nvGraphicFramePr>
        <p:xfrm>
          <a:off x="1414686" y="2133650"/>
          <a:ext cx="8983964" cy="2811629"/>
        </p:xfrm>
        <a:graphic>
          <a:graphicData uri="http://schemas.openxmlformats.org/drawingml/2006/table">
            <a:tbl>
              <a:tblPr>
                <a:tableStyleId>{7DF18680-E054-41AD-8BC1-D1AEF772440D}</a:tableStyleId>
              </a:tblPr>
              <a:tblGrid>
                <a:gridCol w="3312368">
                  <a:extLst>
                    <a:ext uri="{9D8B030D-6E8A-4147-A177-3AD203B41FA5}">
                      <a16:colId xmlns:a16="http://schemas.microsoft.com/office/drawing/2014/main" val="20000"/>
                    </a:ext>
                  </a:extLst>
                </a:gridCol>
                <a:gridCol w="5671596">
                  <a:extLst>
                    <a:ext uri="{9D8B030D-6E8A-4147-A177-3AD203B41FA5}">
                      <a16:colId xmlns:a16="http://schemas.microsoft.com/office/drawing/2014/main" val="4045703550"/>
                    </a:ext>
                  </a:extLst>
                </a:gridCol>
              </a:tblGrid>
              <a:tr h="576064">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873457">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reverse()</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lnSpc>
                          <a:spcPct val="150000"/>
                        </a:lnSpc>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颠倒数组中元素的索引，该方法会改变原数组，返回新数组</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1362108">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sort([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compareFunction</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lnSpc>
                          <a:spcPct val="150000"/>
                        </a:lnSpc>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对数组的元素进行排序，返回新数组。</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compareFunction</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为可选参数，是指定元素按某种顺序进行排列的函数</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bl>
          </a:graphicData>
        </a:graphic>
      </p:graphicFrame>
    </p:spTree>
    <p:extLst>
      <p:ext uri="{BB962C8B-B14F-4D97-AF65-F5344CB8AC3E}">
        <p14:creationId xmlns:p14="http://schemas.microsoft.com/office/powerpoint/2010/main" val="2698282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6" name="文本框 5">
            <a:extLst>
              <a:ext uri="{FF2B5EF4-FFF2-40B4-BE49-F238E27FC236}">
                <a16:creationId xmlns:a16="http://schemas.microsoft.com/office/drawing/2014/main" id="{3E00817B-A913-4438-A44F-28CF91E9137A}"/>
              </a:ext>
            </a:extLst>
          </p:cNvPr>
          <p:cNvSpPr txBox="1"/>
          <p:nvPr/>
        </p:nvSpPr>
        <p:spPr>
          <a:xfrm>
            <a:off x="1143690" y="1283831"/>
            <a:ext cx="8784976" cy="553998"/>
          </a:xfrm>
          <a:prstGeom prst="rect">
            <a:avLst/>
          </a:prstGeom>
          <a:noFill/>
        </p:spPr>
        <p:txBody>
          <a:bodyPr wrap="square">
            <a:spAutoFit/>
          </a:bodyPr>
          <a:lstStyle/>
          <a:p>
            <a:pPr>
              <a:lnSpc>
                <a:spcPct val="150000"/>
              </a:lnSpc>
            </a:pPr>
            <a:r>
              <a:rPr lang="en-US" altLang="zh-CN" sz="2000" dirty="0" smtClean="0">
                <a:solidFill>
                  <a:srgbClr val="1369B3"/>
                </a:solidFill>
                <a:latin typeface="微软雅黑" panose="020B0503020204020204" pitchFamily="34" charset="-122"/>
                <a:ea typeface="微软雅黑" panose="020B0503020204020204" pitchFamily="34" charset="-122"/>
                <a:cs typeface="+mn-ea"/>
              </a:rPr>
              <a:t>sort()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的解释说明如下</a:t>
            </a:r>
            <a:r>
              <a:rPr lang="zh-CN" altLang="en-US" sz="2000" dirty="0" smtClean="0">
                <a:solidFill>
                  <a:srgbClr val="1369B2"/>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6DC29E24-1FD5-4E6C-9C53-F3777BA66281}"/>
              </a:ext>
            </a:extLst>
          </p:cNvPr>
          <p:cNvSpPr txBox="1"/>
          <p:nvPr/>
        </p:nvSpPr>
        <p:spPr>
          <a:xfrm>
            <a:off x="1155066" y="2027957"/>
            <a:ext cx="9620660" cy="2769989"/>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sort</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方法</a:t>
            </a:r>
            <a:r>
              <a:rPr lang="zh-CN" altLang="en-US" sz="2000" dirty="0">
                <a:solidFill>
                  <a:srgbClr val="1369B3"/>
                </a:solidFill>
                <a:latin typeface="微软雅黑" panose="020B0503020204020204" pitchFamily="34" charset="-122"/>
                <a:ea typeface="微软雅黑" panose="020B0503020204020204" pitchFamily="34" charset="-122"/>
                <a:cs typeface="+mn-ea"/>
              </a:rPr>
              <a:t>没有传参数</a:t>
            </a:r>
            <a:r>
              <a:rPr lang="zh-CN" altLang="en-US" sz="2000" dirty="0">
                <a:solidFill>
                  <a:srgbClr val="595959"/>
                </a:solidFill>
                <a:latin typeface="微软雅黑" panose="020B0503020204020204" pitchFamily="34" charset="-122"/>
                <a:ea typeface="微软雅黑" panose="020B0503020204020204" pitchFamily="34" charset="-122"/>
                <a:cs typeface="+mn-ea"/>
              </a:rPr>
              <a:t>时是将元素转换为字符串，然后根据各个字符的</a:t>
            </a:r>
            <a:r>
              <a:rPr lang="en-US" altLang="zh-CN" sz="2000" dirty="0">
                <a:solidFill>
                  <a:srgbClr val="595959"/>
                </a:solidFill>
                <a:latin typeface="微软雅黑" panose="020B0503020204020204" pitchFamily="34" charset="-122"/>
                <a:ea typeface="微软雅黑" panose="020B0503020204020204" pitchFamily="34" charset="-122"/>
                <a:cs typeface="+mn-ea"/>
              </a:rPr>
              <a:t>Unicode</a:t>
            </a:r>
            <a:r>
              <a:rPr lang="zh-CN" altLang="en-US" sz="2000" dirty="0">
                <a:solidFill>
                  <a:srgbClr val="595959"/>
                </a:solidFill>
                <a:latin typeface="微软雅黑" panose="020B0503020204020204" pitchFamily="34" charset="-122"/>
                <a:ea typeface="微软雅黑" panose="020B0503020204020204" pitchFamily="34" charset="-122"/>
                <a:cs typeface="+mn-ea"/>
              </a:rPr>
              <a:t>代码点进行排序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为</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sort</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方法传入</a:t>
            </a:r>
            <a:r>
              <a:rPr lang="en-US" altLang="zh-CN" sz="2000" dirty="0" err="1">
                <a:solidFill>
                  <a:srgbClr val="1369B3"/>
                </a:solidFill>
                <a:latin typeface="微软雅黑" panose="020B0503020204020204" pitchFamily="34" charset="-122"/>
                <a:ea typeface="微软雅黑" panose="020B0503020204020204" pitchFamily="34" charset="-122"/>
                <a:cs typeface="+mn-ea"/>
              </a:rPr>
              <a:t>compareFunction</a:t>
            </a:r>
            <a:r>
              <a:rPr lang="zh-CN" altLang="en-US" sz="2000" dirty="0">
                <a:solidFill>
                  <a:srgbClr val="1369B3"/>
                </a:solidFill>
                <a:latin typeface="微软雅黑" panose="020B0503020204020204" pitchFamily="34" charset="-122"/>
                <a:ea typeface="微软雅黑" panose="020B0503020204020204" pitchFamily="34" charset="-122"/>
                <a:cs typeface="+mn-ea"/>
              </a:rPr>
              <a:t>参数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，可以实现元素</a:t>
            </a:r>
            <a:r>
              <a:rPr lang="zh-CN" altLang="en-US" sz="2000" dirty="0">
                <a:solidFill>
                  <a:srgbClr val="595959"/>
                </a:solidFill>
                <a:latin typeface="微软雅黑" panose="020B0503020204020204" pitchFamily="34" charset="-122"/>
                <a:ea typeface="微软雅黑" panose="020B0503020204020204" pitchFamily="34" charset="-122"/>
                <a:cs typeface="+mn-ea"/>
              </a:rPr>
              <a:t>按某种</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顺序排列。该</a:t>
            </a:r>
            <a:r>
              <a:rPr lang="zh-CN" altLang="en-US" sz="2000" dirty="0">
                <a:solidFill>
                  <a:srgbClr val="595959"/>
                </a:solidFill>
                <a:latin typeface="微软雅黑" panose="020B0503020204020204" pitchFamily="34" charset="-122"/>
                <a:ea typeface="微软雅黑" panose="020B0503020204020204" pitchFamily="34" charset="-122"/>
                <a:cs typeface="+mn-ea"/>
              </a:rPr>
              <a:t>参数是一个</a:t>
            </a:r>
            <a:r>
              <a:rPr lang="zh-CN" altLang="en-US" sz="2000" dirty="0">
                <a:solidFill>
                  <a:srgbClr val="1369B3"/>
                </a:solidFill>
                <a:latin typeface="微软雅黑" panose="020B0503020204020204" pitchFamily="34" charset="-122"/>
                <a:ea typeface="微软雅黑" panose="020B0503020204020204" pitchFamily="34" charset="-122"/>
                <a:cs typeface="+mn-ea"/>
              </a:rPr>
              <a:t>函数</a:t>
            </a:r>
            <a:r>
              <a:rPr lang="zh-CN" altLang="en-US" sz="2000" dirty="0">
                <a:solidFill>
                  <a:srgbClr val="595959"/>
                </a:solidFill>
                <a:latin typeface="微软雅黑" panose="020B0503020204020204" pitchFamily="34" charset="-122"/>
                <a:ea typeface="微软雅黑" panose="020B0503020204020204" pitchFamily="34" charset="-122"/>
                <a:cs typeface="+mn-ea"/>
              </a:rPr>
              <a:t>，会被</a:t>
            </a:r>
            <a:r>
              <a:rPr lang="en-US" altLang="zh-CN" sz="2000" dirty="0">
                <a:solidFill>
                  <a:srgbClr val="595959"/>
                </a:solidFill>
                <a:latin typeface="微软雅黑" panose="020B0503020204020204" pitchFamily="34" charset="-122"/>
                <a:ea typeface="微软雅黑" panose="020B0503020204020204" pitchFamily="34" charset="-122"/>
                <a:cs typeface="+mn-ea"/>
              </a:rPr>
              <a:t>sort()</a:t>
            </a:r>
            <a:r>
              <a:rPr lang="zh-CN" altLang="en-US" sz="2000" dirty="0">
                <a:solidFill>
                  <a:srgbClr val="595959"/>
                </a:solidFill>
                <a:latin typeface="微软雅黑" panose="020B0503020204020204" pitchFamily="34" charset="-122"/>
                <a:ea typeface="微软雅黑" panose="020B0503020204020204" pitchFamily="34" charset="-122"/>
                <a:cs typeface="+mn-ea"/>
              </a:rPr>
              <a:t>方法多次调用，每次调用时选取数组中的两个元素进行排序，直到整个数组排序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完成。</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600" dirty="0" smtClean="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087860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5" name="文本框 4">
            <a:extLst>
              <a:ext uri="{FF2B5EF4-FFF2-40B4-BE49-F238E27FC236}">
                <a16:creationId xmlns:a16="http://schemas.microsoft.com/office/drawing/2014/main" id="{4AB82E9C-6FA9-4993-9395-DF877E5768B8}"/>
              </a:ext>
            </a:extLst>
          </p:cNvPr>
          <p:cNvSpPr txBox="1"/>
          <p:nvPr/>
        </p:nvSpPr>
        <p:spPr>
          <a:xfrm>
            <a:off x="2926854" y="2096482"/>
            <a:ext cx="7272808" cy="1477328"/>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function (</a:t>
            </a:r>
            <a:r>
              <a:rPr lang="zh-CN" altLang="en-US" sz="2000" dirty="0">
                <a:solidFill>
                  <a:srgbClr val="595959"/>
                </a:solidFill>
                <a:latin typeface="微软雅黑" panose="020B0503020204020204" pitchFamily="34" charset="-122"/>
                <a:ea typeface="微软雅黑" panose="020B0503020204020204" pitchFamily="34" charset="-122"/>
                <a:cs typeface="+mn-ea"/>
              </a:rPr>
              <a:t>参数</a:t>
            </a:r>
            <a:r>
              <a:rPr lang="en-US" altLang="zh-CN" sz="2000" dirty="0">
                <a:solidFill>
                  <a:srgbClr val="595959"/>
                </a:solidFill>
                <a:latin typeface="微软雅黑" panose="020B0503020204020204" pitchFamily="34" charset="-122"/>
                <a:ea typeface="微软雅黑" panose="020B0503020204020204" pitchFamily="34" charset="-122"/>
                <a:cs typeface="+mn-ea"/>
              </a:rPr>
              <a:t>1, </a:t>
            </a:r>
            <a:r>
              <a:rPr lang="zh-CN" altLang="en-US" sz="2000" dirty="0">
                <a:solidFill>
                  <a:srgbClr val="595959"/>
                </a:solidFill>
                <a:latin typeface="微软雅黑" panose="020B0503020204020204" pitchFamily="34" charset="-122"/>
                <a:ea typeface="微软雅黑" panose="020B0503020204020204" pitchFamily="34" charset="-122"/>
                <a:cs typeface="+mn-ea"/>
              </a:rPr>
              <a:t>参数</a:t>
            </a:r>
            <a:r>
              <a:rPr lang="en-US" altLang="zh-CN" sz="2000" dirty="0">
                <a:solidFill>
                  <a:srgbClr val="595959"/>
                </a:solidFill>
                <a:latin typeface="微软雅黑" panose="020B0503020204020204" pitchFamily="34" charset="-122"/>
                <a:ea typeface="微软雅黑" panose="020B0503020204020204" pitchFamily="34" charset="-122"/>
                <a:cs typeface="+mn-ea"/>
              </a:rPr>
              <a:t>2)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return </a:t>
            </a:r>
            <a:r>
              <a:rPr lang="zh-CN" altLang="en-US" sz="2000" dirty="0">
                <a:solidFill>
                  <a:srgbClr val="595959"/>
                </a:solidFill>
                <a:latin typeface="微软雅黑" panose="020B0503020204020204" pitchFamily="34" charset="-122"/>
                <a:ea typeface="微软雅黑" panose="020B0503020204020204" pitchFamily="34" charset="-122"/>
                <a:cs typeface="+mn-ea"/>
              </a:rPr>
              <a:t>值</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p:txBody>
      </p:sp>
      <p:sp>
        <p:nvSpPr>
          <p:cNvPr id="8" name="文本框 7">
            <a:extLst>
              <a:ext uri="{FF2B5EF4-FFF2-40B4-BE49-F238E27FC236}">
                <a16:creationId xmlns:a16="http://schemas.microsoft.com/office/drawing/2014/main" id="{24050476-582B-401C-894A-12AF5EAC3665}"/>
              </a:ext>
            </a:extLst>
          </p:cNvPr>
          <p:cNvSpPr txBox="1"/>
          <p:nvPr/>
        </p:nvSpPr>
        <p:spPr>
          <a:xfrm>
            <a:off x="982638" y="1197546"/>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通过</a:t>
            </a:r>
            <a:r>
              <a:rPr lang="en-US" altLang="zh-CN" sz="2000" dirty="0" err="1">
                <a:solidFill>
                  <a:srgbClr val="1369B3"/>
                </a:solidFill>
                <a:latin typeface="微软雅黑" panose="020B0503020204020204" pitchFamily="34" charset="-122"/>
                <a:ea typeface="微软雅黑" panose="020B0503020204020204" pitchFamily="34" charset="-122"/>
                <a:cs typeface="+mn-ea"/>
              </a:rPr>
              <a:t>compareFunction</a:t>
            </a:r>
            <a:r>
              <a:rPr lang="zh-CN" altLang="en-US" sz="2000" dirty="0">
                <a:solidFill>
                  <a:srgbClr val="1369B3"/>
                </a:solidFill>
                <a:latin typeface="微软雅黑" panose="020B0503020204020204" pitchFamily="34" charset="-122"/>
                <a:ea typeface="微软雅黑" panose="020B0503020204020204" pitchFamily="34" charset="-122"/>
                <a:cs typeface="+mn-ea"/>
              </a:rPr>
              <a:t>参数</a:t>
            </a:r>
            <a:r>
              <a:rPr lang="zh-CN" altLang="en-US" sz="2000" dirty="0">
                <a:solidFill>
                  <a:srgbClr val="595959"/>
                </a:solidFill>
                <a:latin typeface="微软雅黑" panose="020B0503020204020204" pitchFamily="34" charset="-122"/>
                <a:ea typeface="微软雅黑" panose="020B0503020204020204" pitchFamily="34" charset="-122"/>
                <a:cs typeface="+mn-ea"/>
              </a:rPr>
              <a:t>传入的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函数，其语法格式如下。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9" name="文本框 8">
            <a:extLst>
              <a:ext uri="{FF2B5EF4-FFF2-40B4-BE49-F238E27FC236}">
                <a16:creationId xmlns:a16="http://schemas.microsoft.com/office/drawing/2014/main" id="{6F50A5FC-EF7B-42D2-86B4-B769A325ACB0}"/>
              </a:ext>
            </a:extLst>
          </p:cNvPr>
          <p:cNvSpPr txBox="1"/>
          <p:nvPr/>
        </p:nvSpPr>
        <p:spPr>
          <a:xfrm>
            <a:off x="982638" y="3918748"/>
            <a:ext cx="10513168" cy="1015663"/>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rPr>
              <a:t>参数</a:t>
            </a:r>
            <a:r>
              <a:rPr lang="en-US" altLang="zh-CN" sz="2000" dirty="0">
                <a:solidFill>
                  <a:srgbClr val="1369B3"/>
                </a:solidFill>
                <a:latin typeface="微软雅黑" panose="020B0503020204020204" pitchFamily="34" charset="-122"/>
                <a:ea typeface="微软雅黑" panose="020B0503020204020204" pitchFamily="34" charset="-122"/>
              </a:rPr>
              <a:t>1</a:t>
            </a:r>
            <a:r>
              <a:rPr lang="zh-CN" altLang="en-US" sz="2000" dirty="0">
                <a:solidFill>
                  <a:srgbClr val="595959"/>
                </a:solidFill>
                <a:latin typeface="微软雅黑" panose="020B0503020204020204" pitchFamily="34" charset="-122"/>
                <a:ea typeface="微软雅黑" panose="020B0503020204020204" pitchFamily="34" charset="-122"/>
              </a:rPr>
              <a:t>和</a:t>
            </a:r>
            <a:r>
              <a:rPr lang="zh-CN" altLang="en-US" sz="2000" dirty="0">
                <a:solidFill>
                  <a:srgbClr val="1369B3"/>
                </a:solidFill>
                <a:latin typeface="微软雅黑" panose="020B0503020204020204" pitchFamily="34" charset="-122"/>
                <a:ea typeface="微软雅黑" panose="020B0503020204020204" pitchFamily="34" charset="-122"/>
              </a:rPr>
              <a:t>参数</a:t>
            </a:r>
            <a:r>
              <a:rPr lang="en-US" altLang="zh-CN" sz="2000" dirty="0">
                <a:solidFill>
                  <a:srgbClr val="1369B3"/>
                </a:solidFill>
                <a:latin typeface="微软雅黑" panose="020B0503020204020204" pitchFamily="34" charset="-122"/>
                <a:ea typeface="微软雅黑" panose="020B0503020204020204" pitchFamily="34" charset="-122"/>
              </a:rPr>
              <a:t>2</a:t>
            </a:r>
            <a:r>
              <a:rPr lang="zh-CN" altLang="en-US" sz="2000" dirty="0">
                <a:solidFill>
                  <a:srgbClr val="595959"/>
                </a:solidFill>
                <a:latin typeface="微软雅黑" panose="020B0503020204020204" pitchFamily="34" charset="-122"/>
                <a:ea typeface="微软雅黑" panose="020B0503020204020204" pitchFamily="34" charset="-122"/>
              </a:rPr>
              <a:t>由</a:t>
            </a:r>
            <a:r>
              <a:rPr lang="en-US" altLang="zh-CN" sz="2000" dirty="0">
                <a:solidFill>
                  <a:srgbClr val="1369B3"/>
                </a:solidFill>
                <a:latin typeface="微软雅黑" panose="020B0503020204020204" pitchFamily="34" charset="-122"/>
                <a:ea typeface="微软雅黑" panose="020B0503020204020204" pitchFamily="34" charset="-122"/>
              </a:rPr>
              <a:t>sort()</a:t>
            </a:r>
            <a:r>
              <a:rPr lang="zh-CN" altLang="en-US" sz="2000" dirty="0">
                <a:solidFill>
                  <a:srgbClr val="1369B3"/>
                </a:solidFill>
                <a:latin typeface="微软雅黑" panose="020B0503020204020204" pitchFamily="34" charset="-122"/>
                <a:ea typeface="微软雅黑" panose="020B0503020204020204" pitchFamily="34" charset="-122"/>
              </a:rPr>
              <a:t>方法</a:t>
            </a:r>
            <a:r>
              <a:rPr lang="zh-CN" altLang="en-US" sz="2000" dirty="0">
                <a:solidFill>
                  <a:srgbClr val="595959"/>
                </a:solidFill>
                <a:latin typeface="微软雅黑" panose="020B0503020204020204" pitchFamily="34" charset="-122"/>
                <a:ea typeface="微软雅黑" panose="020B0503020204020204" pitchFamily="34" charset="-122"/>
              </a:rPr>
              <a:t>传入，表示数组中待排序的两个元素，函数的返回值决定了两个元素的排列顺序。</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1339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3" name="文本框 2">
            <a:extLst>
              <a:ext uri="{FF2B5EF4-FFF2-40B4-BE49-F238E27FC236}">
                <a16:creationId xmlns:a16="http://schemas.microsoft.com/office/drawing/2014/main" id="{3E00817B-A913-4438-A44F-28CF91E9137A}"/>
              </a:ext>
            </a:extLst>
          </p:cNvPr>
          <p:cNvSpPr txBox="1"/>
          <p:nvPr/>
        </p:nvSpPr>
        <p:spPr>
          <a:xfrm>
            <a:off x="1054646" y="1341562"/>
            <a:ext cx="8784976" cy="499624"/>
          </a:xfrm>
          <a:prstGeom prst="rect">
            <a:avLst/>
          </a:prstGeom>
          <a:noFill/>
        </p:spPr>
        <p:txBody>
          <a:bodyPr wrap="square">
            <a:spAutoFit/>
          </a:bodyPr>
          <a:lstStyle/>
          <a:p>
            <a:pPr>
              <a:lnSpc>
                <a:spcPct val="150000"/>
              </a:lnSpc>
            </a:pPr>
            <a:r>
              <a:rPr lang="zh-CN" altLang="en-US" sz="2000" dirty="0">
                <a:solidFill>
                  <a:srgbClr val="1369B3"/>
                </a:solidFill>
                <a:latin typeface="微软雅黑" panose="020B0503020204020204" pitchFamily="34" charset="-122"/>
                <a:ea typeface="微软雅黑" panose="020B0503020204020204" pitchFamily="34" charset="-122"/>
                <a:cs typeface="+mn-ea"/>
              </a:rPr>
              <a:t>元素排列顺序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，具体规则如下</a:t>
            </a:r>
            <a:r>
              <a:rPr lang="zh-CN" altLang="en-US" sz="2000" dirty="0" smtClean="0">
                <a:solidFill>
                  <a:srgbClr val="1369B2"/>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文本框 3">
            <a:extLst>
              <a:ext uri="{FF2B5EF4-FFF2-40B4-BE49-F238E27FC236}">
                <a16:creationId xmlns:a16="http://schemas.microsoft.com/office/drawing/2014/main" id="{6DC29E24-1FD5-4E6C-9C53-F3777BA66281}"/>
              </a:ext>
            </a:extLst>
          </p:cNvPr>
          <p:cNvSpPr txBox="1"/>
          <p:nvPr/>
        </p:nvSpPr>
        <p:spPr>
          <a:xfrm>
            <a:off x="1054646" y="2072382"/>
            <a:ext cx="9620660" cy="2077492"/>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返回</a:t>
            </a:r>
            <a:r>
              <a:rPr lang="zh-CN" altLang="en-US" sz="2000" dirty="0">
                <a:solidFill>
                  <a:srgbClr val="595959"/>
                </a:solidFill>
                <a:latin typeface="微软雅黑" panose="020B0503020204020204" pitchFamily="34" charset="-122"/>
                <a:ea typeface="微软雅黑" panose="020B0503020204020204" pitchFamily="34" charset="-122"/>
                <a:cs typeface="+mn-ea"/>
              </a:rPr>
              <a:t>值是</a:t>
            </a:r>
            <a:r>
              <a:rPr lang="zh-CN" altLang="en-US" sz="2000" dirty="0">
                <a:solidFill>
                  <a:srgbClr val="1369B3"/>
                </a:solidFill>
                <a:latin typeface="微软雅黑" panose="020B0503020204020204" pitchFamily="34" charset="-122"/>
                <a:ea typeface="微软雅黑" panose="020B0503020204020204" pitchFamily="34" charset="-122"/>
                <a:cs typeface="+mn-ea"/>
              </a:rPr>
              <a:t>正数</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个元素会被排列到第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个元素之前。</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返回</a:t>
            </a:r>
            <a:r>
              <a:rPr lang="zh-CN" altLang="en-US" sz="2000" dirty="0">
                <a:solidFill>
                  <a:srgbClr val="595959"/>
                </a:solidFill>
                <a:latin typeface="微软雅黑" panose="020B0503020204020204" pitchFamily="34" charset="-122"/>
                <a:ea typeface="微软雅黑" panose="020B0503020204020204" pitchFamily="34" charset="-122"/>
                <a:cs typeface="+mn-ea"/>
              </a:rPr>
              <a:t>值是</a:t>
            </a:r>
            <a:r>
              <a:rPr lang="en-US" altLang="zh-CN" sz="2000" dirty="0">
                <a:solidFill>
                  <a:srgbClr val="1369B3"/>
                </a:solidFill>
                <a:latin typeface="微软雅黑" panose="020B0503020204020204" pitchFamily="34" charset="-122"/>
                <a:ea typeface="微软雅黑" panose="020B0503020204020204" pitchFamily="34" charset="-122"/>
                <a:cs typeface="+mn-ea"/>
              </a:rPr>
              <a:t>0</a:t>
            </a:r>
            <a:r>
              <a:rPr lang="zh-CN" altLang="en-US" sz="2000" dirty="0">
                <a:solidFill>
                  <a:srgbClr val="595959"/>
                </a:solidFill>
                <a:latin typeface="微软雅黑" panose="020B0503020204020204" pitchFamily="34" charset="-122"/>
                <a:ea typeface="微软雅黑" panose="020B0503020204020204" pitchFamily="34" charset="-122"/>
                <a:cs typeface="+mn-ea"/>
              </a:rPr>
              <a:t>，两个元素的顺序不变</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返回</a:t>
            </a:r>
            <a:r>
              <a:rPr lang="zh-CN" altLang="en-US" sz="2000" dirty="0">
                <a:solidFill>
                  <a:srgbClr val="595959"/>
                </a:solidFill>
                <a:latin typeface="微软雅黑" panose="020B0503020204020204" pitchFamily="34" charset="-122"/>
                <a:ea typeface="微软雅黑" panose="020B0503020204020204" pitchFamily="34" charset="-122"/>
                <a:cs typeface="+mn-ea"/>
              </a:rPr>
              <a:t>值是</a:t>
            </a:r>
            <a:r>
              <a:rPr lang="zh-CN" altLang="en-US" sz="2000" dirty="0">
                <a:solidFill>
                  <a:srgbClr val="1369B3"/>
                </a:solidFill>
                <a:latin typeface="微软雅黑" panose="020B0503020204020204" pitchFamily="34" charset="-122"/>
                <a:ea typeface="微软雅黑" panose="020B0503020204020204" pitchFamily="34" charset="-122"/>
                <a:cs typeface="+mn-ea"/>
              </a:rPr>
              <a:t>负数</a:t>
            </a: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个元素会被排列到第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之前。</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600" dirty="0" smtClean="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819749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3" name="文本框 2">
            <a:extLst>
              <a:ext uri="{FF2B5EF4-FFF2-40B4-BE49-F238E27FC236}">
                <a16:creationId xmlns:a16="http://schemas.microsoft.com/office/drawing/2014/main" id="{3E00817B-A913-4438-A44F-28CF91E9137A}"/>
              </a:ext>
            </a:extLst>
          </p:cNvPr>
          <p:cNvSpPr txBox="1"/>
          <p:nvPr/>
        </p:nvSpPr>
        <p:spPr>
          <a:xfrm>
            <a:off x="1143690" y="1341562"/>
            <a:ext cx="10568140"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实现</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升序排序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，思路</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文本框 3">
            <a:extLst>
              <a:ext uri="{FF2B5EF4-FFF2-40B4-BE49-F238E27FC236}">
                <a16:creationId xmlns:a16="http://schemas.microsoft.com/office/drawing/2014/main" id="{6DC29E24-1FD5-4E6C-9C53-F3777BA66281}"/>
              </a:ext>
            </a:extLst>
          </p:cNvPr>
          <p:cNvSpPr txBox="1"/>
          <p:nvPr/>
        </p:nvSpPr>
        <p:spPr>
          <a:xfrm>
            <a:off x="1143690" y="2061642"/>
            <a:ext cx="10052708" cy="2077492"/>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要</a:t>
            </a:r>
            <a:r>
              <a:rPr lang="zh-CN" altLang="en-US" sz="2000" dirty="0">
                <a:solidFill>
                  <a:srgbClr val="595959"/>
                </a:solidFill>
                <a:latin typeface="微软雅黑" panose="020B0503020204020204" pitchFamily="34" charset="-122"/>
                <a:ea typeface="微软雅黑" panose="020B0503020204020204" pitchFamily="34" charset="-122"/>
                <a:cs typeface="+mn-ea"/>
              </a:rPr>
              <a:t>保证在第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个元素大于第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个元素的情况下，函数的返回值是</a:t>
            </a:r>
            <a:r>
              <a:rPr lang="zh-CN" altLang="en-US" sz="2000" dirty="0">
                <a:solidFill>
                  <a:srgbClr val="1369B3"/>
                </a:solidFill>
                <a:latin typeface="微软雅黑" panose="020B0503020204020204" pitchFamily="34" charset="-122"/>
                <a:ea typeface="微软雅黑" panose="020B0503020204020204" pitchFamily="34" charset="-122"/>
                <a:cs typeface="+mn-ea"/>
              </a:rPr>
              <a:t>正数</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两个元素相等的情况下，函数的返回值是</a:t>
            </a:r>
            <a:r>
              <a:rPr lang="en-US" altLang="zh-CN" sz="2000" dirty="0">
                <a:solidFill>
                  <a:srgbClr val="1369B3"/>
                </a:solidFill>
                <a:latin typeface="微软雅黑" panose="020B0503020204020204" pitchFamily="34" charset="-122"/>
                <a:ea typeface="微软雅黑" panose="020B0503020204020204" pitchFamily="34" charset="-122"/>
                <a:cs typeface="+mn-ea"/>
              </a:rPr>
              <a:t>0</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个元素小于第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个元素的情况下，函数的返回值是</a:t>
            </a:r>
            <a:r>
              <a:rPr lang="zh-CN" altLang="en-US" sz="2000" dirty="0">
                <a:solidFill>
                  <a:srgbClr val="1369B3"/>
                </a:solidFill>
                <a:latin typeface="微软雅黑" panose="020B0503020204020204" pitchFamily="34" charset="-122"/>
                <a:ea typeface="微软雅黑" panose="020B0503020204020204" pitchFamily="34" charset="-122"/>
                <a:cs typeface="+mn-ea"/>
              </a:rPr>
              <a:t>负数</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6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2" name="矩形 1"/>
          <p:cNvSpPr/>
          <p:nvPr/>
        </p:nvSpPr>
        <p:spPr>
          <a:xfrm>
            <a:off x="1126654" y="4365898"/>
            <a:ext cx="8928992" cy="400110"/>
          </a:xfrm>
          <a:prstGeom prst="rect">
            <a:avLst/>
          </a:prstGeom>
        </p:spPr>
        <p:txBody>
          <a:bodyPr wrap="square">
            <a:spAutoFit/>
          </a:bodyPr>
          <a:lstStyle/>
          <a:p>
            <a:r>
              <a:rPr lang="zh-CN" altLang="en-US" sz="2000" dirty="0" smtClean="0">
                <a:solidFill>
                  <a:srgbClr val="595959"/>
                </a:solidFill>
                <a:latin typeface="微软雅黑" panose="020B0503020204020204" pitchFamily="34" charset="-122"/>
                <a:ea typeface="微软雅黑" panose="020B0503020204020204" pitchFamily="34" charset="-122"/>
                <a:cs typeface="+mn-ea"/>
              </a:rPr>
              <a:t>为了实现这个效果，可以</a:t>
            </a:r>
            <a:r>
              <a:rPr lang="zh-CN" altLang="en-US" sz="2000" dirty="0">
                <a:solidFill>
                  <a:srgbClr val="595959"/>
                </a:solidFill>
                <a:latin typeface="微软雅黑" panose="020B0503020204020204" pitchFamily="34" charset="-122"/>
                <a:ea typeface="微软雅黑" panose="020B0503020204020204" pitchFamily="34" charset="-122"/>
                <a:cs typeface="+mn-ea"/>
              </a:rPr>
              <a:t>在函数中使用</a:t>
            </a:r>
            <a:r>
              <a:rPr lang="en-US" altLang="zh-CN" sz="2000" dirty="0">
                <a:solidFill>
                  <a:srgbClr val="595959"/>
                </a:solidFill>
                <a:latin typeface="微软雅黑" panose="020B0503020204020204" pitchFamily="34" charset="-122"/>
                <a:ea typeface="微软雅黑" panose="020B0503020204020204" pitchFamily="34" charset="-122"/>
                <a:cs typeface="+mn-ea"/>
              </a:rPr>
              <a:t>return</a:t>
            </a:r>
            <a:r>
              <a:rPr lang="zh-CN" altLang="en-US" sz="2000" dirty="0">
                <a:solidFill>
                  <a:srgbClr val="595959"/>
                </a:solidFill>
                <a:latin typeface="微软雅黑" panose="020B0503020204020204" pitchFamily="34" charset="-122"/>
                <a:ea typeface="微软雅黑" panose="020B0503020204020204" pitchFamily="34" charset="-122"/>
                <a:cs typeface="+mn-ea"/>
              </a:rPr>
              <a:t>关键字返回参数</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减参数</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的结果。</a:t>
            </a:r>
          </a:p>
        </p:txBody>
      </p:sp>
    </p:spTree>
    <p:extLst>
      <p:ext uri="{BB962C8B-B14F-4D97-AF65-F5344CB8AC3E}">
        <p14:creationId xmlns:p14="http://schemas.microsoft.com/office/powerpoint/2010/main" val="4214081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3" name="文本框 2">
            <a:extLst>
              <a:ext uri="{FF2B5EF4-FFF2-40B4-BE49-F238E27FC236}">
                <a16:creationId xmlns:a16="http://schemas.microsoft.com/office/drawing/2014/main" id="{3E00817B-A913-4438-A44F-28CF91E9137A}"/>
              </a:ext>
            </a:extLst>
          </p:cNvPr>
          <p:cNvSpPr txBox="1"/>
          <p:nvPr/>
        </p:nvSpPr>
        <p:spPr>
          <a:xfrm>
            <a:off x="1143690" y="1334086"/>
            <a:ext cx="9271996"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实现</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降序排序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思路如下。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4" name="文本框 3">
            <a:extLst>
              <a:ext uri="{FF2B5EF4-FFF2-40B4-BE49-F238E27FC236}">
                <a16:creationId xmlns:a16="http://schemas.microsoft.com/office/drawing/2014/main" id="{6DC29E24-1FD5-4E6C-9C53-F3777BA66281}"/>
              </a:ext>
            </a:extLst>
          </p:cNvPr>
          <p:cNvSpPr txBox="1"/>
          <p:nvPr/>
        </p:nvSpPr>
        <p:spPr>
          <a:xfrm>
            <a:off x="1126654" y="2061642"/>
            <a:ext cx="10052708" cy="1938992"/>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实现</a:t>
            </a:r>
            <a:r>
              <a:rPr lang="zh-CN" altLang="en-US" sz="2000" dirty="0">
                <a:solidFill>
                  <a:srgbClr val="595959"/>
                </a:solidFill>
                <a:latin typeface="微软雅黑" panose="020B0503020204020204" pitchFamily="34" charset="-122"/>
                <a:ea typeface="微软雅黑" panose="020B0503020204020204" pitchFamily="34" charset="-122"/>
                <a:cs typeface="+mn-ea"/>
              </a:rPr>
              <a:t>降序</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排序</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要</a:t>
            </a:r>
            <a:r>
              <a:rPr lang="zh-CN" altLang="en-US" sz="2000" dirty="0">
                <a:solidFill>
                  <a:srgbClr val="595959"/>
                </a:solidFill>
                <a:latin typeface="微软雅黑" panose="020B0503020204020204" pitchFamily="34" charset="-122"/>
                <a:ea typeface="微软雅黑" panose="020B0503020204020204" pitchFamily="34" charset="-122"/>
                <a:cs typeface="+mn-ea"/>
              </a:rPr>
              <a:t>要保证在第</a:t>
            </a:r>
            <a:r>
              <a:rPr lang="en-US" altLang="zh-CN" sz="2000" dirty="0">
                <a:solidFill>
                  <a:srgbClr val="595959"/>
                </a:solidFill>
                <a:latin typeface="微软雅黑" panose="020B0503020204020204" pitchFamily="34" charset="-122"/>
                <a:ea typeface="微软雅黑" panose="020B0503020204020204" pitchFamily="34" charset="-122"/>
                <a:cs typeface="+mn-ea"/>
              </a:rPr>
              <a:t>2</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个元素大于第</a:t>
            </a:r>
            <a:r>
              <a:rPr lang="en-US" altLang="zh-CN" sz="2000" dirty="0">
                <a:solidFill>
                  <a:srgbClr val="595959"/>
                </a:solidFill>
                <a:latin typeface="微软雅黑" panose="020B0503020204020204" pitchFamily="34" charset="-122"/>
                <a:ea typeface="微软雅黑" panose="020B0503020204020204" pitchFamily="34" charset="-122"/>
                <a:cs typeface="+mn-ea"/>
              </a:rPr>
              <a:t>1</a:t>
            </a:r>
            <a:r>
              <a:rPr lang="zh-CN" altLang="en-US" sz="2000" dirty="0">
                <a:solidFill>
                  <a:srgbClr val="595959"/>
                </a:solidFill>
                <a:latin typeface="微软雅黑" panose="020B0503020204020204" pitchFamily="34" charset="-122"/>
                <a:ea typeface="微软雅黑" panose="020B0503020204020204" pitchFamily="34" charset="-122"/>
                <a:cs typeface="+mn-ea"/>
              </a:rPr>
              <a:t>个元素的情况下，函数的返回值</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是</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正数</a:t>
            </a:r>
            <a:r>
              <a:rPr lang="zh-CN" altLang="en-US" sz="2000" dirty="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a:solidFill>
                  <a:srgbClr val="595959"/>
                </a:solidFill>
                <a:latin typeface="微软雅黑" panose="020B0503020204020204" pitchFamily="34" charset="-122"/>
                <a:ea typeface="微软雅黑" panose="020B0503020204020204" pitchFamily="34" charset="-122"/>
                <a:cs typeface="+mn-ea"/>
              </a:rPr>
              <a:t>两个元素相等的情况下，函数的返回值是</a:t>
            </a:r>
            <a:r>
              <a:rPr lang="en-US" altLang="zh-CN" sz="2000" dirty="0">
                <a:solidFill>
                  <a:srgbClr val="1369B3"/>
                </a:solidFill>
                <a:latin typeface="微软雅黑" panose="020B0503020204020204" pitchFamily="34" charset="-122"/>
                <a:ea typeface="微软雅黑" panose="020B0503020204020204" pitchFamily="34" charset="-122"/>
                <a:cs typeface="+mn-ea"/>
              </a:rPr>
              <a:t>0</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第</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2</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个</a:t>
            </a:r>
            <a:r>
              <a:rPr lang="zh-CN" altLang="en-US" sz="2000" dirty="0">
                <a:solidFill>
                  <a:srgbClr val="595959"/>
                </a:solidFill>
                <a:latin typeface="微软雅黑" panose="020B0503020204020204" pitchFamily="34" charset="-122"/>
                <a:ea typeface="微软雅黑" panose="020B0503020204020204" pitchFamily="34" charset="-122"/>
                <a:cs typeface="+mn-ea"/>
              </a:rPr>
              <a:t>元素小于</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第</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个</a:t>
            </a:r>
            <a:r>
              <a:rPr lang="zh-CN" altLang="en-US" sz="2000" dirty="0">
                <a:solidFill>
                  <a:srgbClr val="595959"/>
                </a:solidFill>
                <a:latin typeface="微软雅黑" panose="020B0503020204020204" pitchFamily="34" charset="-122"/>
                <a:ea typeface="微软雅黑" panose="020B0503020204020204" pitchFamily="34" charset="-122"/>
                <a:cs typeface="+mn-ea"/>
              </a:rPr>
              <a:t>元素的情况下，函数的返回值是</a:t>
            </a:r>
            <a:r>
              <a:rPr lang="zh-CN" altLang="en-US" sz="2000" dirty="0">
                <a:solidFill>
                  <a:srgbClr val="1369B3"/>
                </a:solidFill>
                <a:latin typeface="微软雅黑" panose="020B0503020204020204" pitchFamily="34" charset="-122"/>
                <a:ea typeface="微软雅黑" panose="020B0503020204020204" pitchFamily="34" charset="-122"/>
                <a:cs typeface="+mn-ea"/>
              </a:rPr>
              <a:t>负数</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
        <p:nvSpPr>
          <p:cNvPr id="5" name="矩形 4"/>
          <p:cNvSpPr/>
          <p:nvPr/>
        </p:nvSpPr>
        <p:spPr>
          <a:xfrm>
            <a:off x="1126654" y="4365898"/>
            <a:ext cx="8928992" cy="400110"/>
          </a:xfrm>
          <a:prstGeom prst="rect">
            <a:avLst/>
          </a:prstGeom>
        </p:spPr>
        <p:txBody>
          <a:bodyPr wrap="square">
            <a:spAutoFit/>
          </a:bodyPr>
          <a:lstStyle/>
          <a:p>
            <a:r>
              <a:rPr lang="zh-CN" altLang="en-US" sz="2000" dirty="0" smtClean="0">
                <a:solidFill>
                  <a:srgbClr val="595959"/>
                </a:solidFill>
                <a:latin typeface="微软雅黑" panose="020B0503020204020204" pitchFamily="34" charset="-122"/>
                <a:ea typeface="微软雅黑" panose="020B0503020204020204" pitchFamily="34" charset="-122"/>
                <a:cs typeface="+mn-ea"/>
              </a:rPr>
              <a:t>为了实现这个效果，可以</a:t>
            </a:r>
            <a:r>
              <a:rPr lang="zh-CN" altLang="en-US" sz="2000" dirty="0">
                <a:solidFill>
                  <a:srgbClr val="595959"/>
                </a:solidFill>
                <a:latin typeface="微软雅黑" panose="020B0503020204020204" pitchFamily="34" charset="-122"/>
                <a:ea typeface="微软雅黑" panose="020B0503020204020204" pitchFamily="34" charset="-122"/>
                <a:cs typeface="+mn-ea"/>
              </a:rPr>
              <a:t>在函数中使用</a:t>
            </a:r>
            <a:r>
              <a:rPr lang="en-US" altLang="zh-CN" sz="2000" dirty="0">
                <a:solidFill>
                  <a:srgbClr val="595959"/>
                </a:solidFill>
                <a:latin typeface="微软雅黑" panose="020B0503020204020204" pitchFamily="34" charset="-122"/>
                <a:ea typeface="微软雅黑" panose="020B0503020204020204" pitchFamily="34" charset="-122"/>
                <a:cs typeface="+mn-ea"/>
              </a:rPr>
              <a:t>return</a:t>
            </a:r>
            <a:r>
              <a:rPr lang="zh-CN" altLang="en-US" sz="2000" dirty="0">
                <a:solidFill>
                  <a:srgbClr val="595959"/>
                </a:solidFill>
                <a:latin typeface="微软雅黑" panose="020B0503020204020204" pitchFamily="34" charset="-122"/>
                <a:ea typeface="微软雅黑" panose="020B0503020204020204" pitchFamily="34" charset="-122"/>
                <a:cs typeface="+mn-ea"/>
              </a:rPr>
              <a:t>关键字返回</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参数</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2</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减参数</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1</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595959"/>
                </a:solidFill>
                <a:latin typeface="微软雅黑" panose="020B0503020204020204" pitchFamily="34" charset="-122"/>
                <a:ea typeface="微软雅黑" panose="020B0503020204020204" pitchFamily="34" charset="-122"/>
                <a:cs typeface="+mn-ea"/>
              </a:rPr>
              <a:t>结果。</a:t>
            </a:r>
          </a:p>
        </p:txBody>
      </p:sp>
    </p:spTree>
    <p:extLst>
      <p:ext uri="{BB962C8B-B14F-4D97-AF65-F5344CB8AC3E}">
        <p14:creationId xmlns:p14="http://schemas.microsoft.com/office/powerpoint/2010/main" val="289125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5" name="文本框 4">
            <a:extLst>
              <a:ext uri="{FF2B5EF4-FFF2-40B4-BE49-F238E27FC236}">
                <a16:creationId xmlns:a16="http://schemas.microsoft.com/office/drawing/2014/main" id="{4AB82E9C-6FA9-4993-9395-DF877E5768B8}"/>
              </a:ext>
            </a:extLst>
          </p:cNvPr>
          <p:cNvSpPr txBox="1"/>
          <p:nvPr/>
        </p:nvSpPr>
        <p:spPr>
          <a:xfrm>
            <a:off x="1135172" y="2354898"/>
            <a:ext cx="8344410" cy="1938992"/>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反转数组</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[10, 2, 18, 4];</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arr.reverse</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 [4, 18, 2, 10</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6" name="文本框 5">
            <a:extLst>
              <a:ext uri="{FF2B5EF4-FFF2-40B4-BE49-F238E27FC236}">
                <a16:creationId xmlns:a16="http://schemas.microsoft.com/office/drawing/2014/main" id="{24050476-582B-401C-894A-12AF5EAC3665}"/>
              </a:ext>
            </a:extLst>
          </p:cNvPr>
          <p:cNvSpPr txBox="1"/>
          <p:nvPr/>
        </p:nvSpPr>
        <p:spPr>
          <a:xfrm>
            <a:off x="982638" y="1269554"/>
            <a:ext cx="10657184"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reverse</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反转数组，</a:t>
            </a:r>
            <a:r>
              <a:rPr lang="zh-CN" altLang="en-US" sz="2000" dirty="0">
                <a:solidFill>
                  <a:srgbClr val="595959"/>
                </a:solidFill>
                <a:latin typeface="微软雅黑" panose="020B0503020204020204" pitchFamily="34" charset="-122"/>
                <a:ea typeface="微软雅黑" panose="020B0503020204020204" pitchFamily="34" charset="-122"/>
                <a:cs typeface="+mn-ea"/>
              </a:rPr>
              <a:t>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3382472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5" name="文本框 4">
            <a:extLst>
              <a:ext uri="{FF2B5EF4-FFF2-40B4-BE49-F238E27FC236}">
                <a16:creationId xmlns:a16="http://schemas.microsoft.com/office/drawing/2014/main" id="{4AB82E9C-6FA9-4993-9395-DF877E5768B8}"/>
              </a:ext>
            </a:extLst>
          </p:cNvPr>
          <p:cNvSpPr txBox="1"/>
          <p:nvPr/>
        </p:nvSpPr>
        <p:spPr>
          <a:xfrm>
            <a:off x="1414686" y="1709664"/>
            <a:ext cx="8491587" cy="4708981"/>
          </a:xfrm>
          <a:prstGeom prst="rect">
            <a:avLst/>
          </a:prstGeom>
          <a:solidFill>
            <a:srgbClr val="F2F2F2"/>
          </a:solidFill>
        </p:spPr>
        <p:txBody>
          <a:bodyPr wrap="square" rtlCol="0">
            <a:spAutoFit/>
          </a:bodyPr>
          <a:lstStyle/>
          <a:p>
            <a:pPr lvl="1">
              <a:lnSpc>
                <a:spcPct val="150000"/>
              </a:lnSpc>
            </a:pP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升序排序</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arr.sort</a:t>
            </a:r>
            <a:r>
              <a:rPr lang="en-US" altLang="zh-CN" sz="2000" dirty="0">
                <a:solidFill>
                  <a:srgbClr val="595959"/>
                </a:solidFill>
                <a:latin typeface="微软雅黑" panose="020B0503020204020204" pitchFamily="34" charset="-122"/>
                <a:ea typeface="微软雅黑" panose="020B0503020204020204" pitchFamily="34" charset="-122"/>
                <a:cs typeface="+mn-ea"/>
              </a:rPr>
              <a:t>(function (a, b)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return a - b;</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 [2, 4, 10, 18]</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降序排序</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arr.sort</a:t>
            </a:r>
            <a:r>
              <a:rPr lang="en-US" altLang="zh-CN" sz="2000" dirty="0">
                <a:solidFill>
                  <a:srgbClr val="595959"/>
                </a:solidFill>
                <a:latin typeface="微软雅黑" panose="020B0503020204020204" pitchFamily="34" charset="-122"/>
                <a:ea typeface="微软雅黑" panose="020B0503020204020204" pitchFamily="34" charset="-122"/>
                <a:cs typeface="+mn-ea"/>
              </a:rPr>
              <a:t>(function (a, b) {</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return b - a;</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 [18, 10, 4, 2]</a:t>
            </a:r>
          </a:p>
        </p:txBody>
      </p:sp>
      <p:sp>
        <p:nvSpPr>
          <p:cNvPr id="6" name="文本框 5">
            <a:extLst>
              <a:ext uri="{FF2B5EF4-FFF2-40B4-BE49-F238E27FC236}">
                <a16:creationId xmlns:a16="http://schemas.microsoft.com/office/drawing/2014/main" id="{24050476-582B-401C-894A-12AF5EAC3665}"/>
              </a:ext>
            </a:extLst>
          </p:cNvPr>
          <p:cNvSpPr txBox="1"/>
          <p:nvPr/>
        </p:nvSpPr>
        <p:spPr>
          <a:xfrm>
            <a:off x="982638" y="981522"/>
            <a:ext cx="10657184" cy="553998"/>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sort</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实现数组的升序和降序，</a:t>
            </a:r>
            <a:r>
              <a:rPr lang="zh-CN" altLang="en-US" sz="2000" dirty="0">
                <a:solidFill>
                  <a:srgbClr val="595959"/>
                </a:solidFill>
                <a:latin typeface="微软雅黑" panose="020B0503020204020204" pitchFamily="34" charset="-122"/>
                <a:ea typeface="微软雅黑" panose="020B0503020204020204" pitchFamily="34" charset="-122"/>
                <a:cs typeface="+mn-ea"/>
              </a:rPr>
              <a:t>示例代码</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73541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39181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获取</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数组索引的方法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，能够根据不同的需求实现数组索引的获取</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Tree>
    <p:extLst>
      <p:ext uri="{BB962C8B-B14F-4D97-AF65-F5344CB8AC3E}">
        <p14:creationId xmlns:p14="http://schemas.microsoft.com/office/powerpoint/2010/main" val="729870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12" name="TextBox 76"/>
          <p:cNvSpPr txBox="1"/>
          <p:nvPr/>
        </p:nvSpPr>
        <p:spPr>
          <a:xfrm>
            <a:off x="976161" y="1239937"/>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获取数组索引的</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14" name="表格 13">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498850066"/>
              </p:ext>
            </p:extLst>
          </p:nvPr>
        </p:nvGraphicFramePr>
        <p:xfrm>
          <a:off x="982638" y="2061642"/>
          <a:ext cx="10297144" cy="2507416"/>
        </p:xfrm>
        <a:graphic>
          <a:graphicData uri="http://schemas.openxmlformats.org/drawingml/2006/table">
            <a:tbl>
              <a:tblPr>
                <a:tableStyleId>{7DF18680-E054-41AD-8BC1-D1AEF772440D}</a:tableStyleId>
              </a:tblPr>
              <a:tblGrid>
                <a:gridCol w="4527822">
                  <a:extLst>
                    <a:ext uri="{9D8B030D-6E8A-4147-A177-3AD203B41FA5}">
                      <a16:colId xmlns:a16="http://schemas.microsoft.com/office/drawing/2014/main" val="20000"/>
                    </a:ext>
                  </a:extLst>
                </a:gridCol>
                <a:gridCol w="5769322">
                  <a:extLst>
                    <a:ext uri="{9D8B030D-6E8A-4147-A177-3AD203B41FA5}">
                      <a16:colId xmlns:a16="http://schemas.microsoft.com/office/drawing/2014/main" val="4045703550"/>
                    </a:ext>
                  </a:extLst>
                </a:gridCol>
              </a:tblGrid>
              <a:tr h="702124">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9026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indexOf</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searchElement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 </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fromIndex</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返回指定元素在数组中第一次出现的索引，如果不存在则返回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9026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lastIndexOf</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searchElement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 </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fromIndex</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返回指定元素在数组中的最后一次出现的索引，如果不存在则返回</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-1</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bl>
          </a:graphicData>
        </a:graphic>
      </p:graphicFrame>
      <p:sp>
        <p:nvSpPr>
          <p:cNvPr id="2" name="矩形 1"/>
          <p:cNvSpPr/>
          <p:nvPr/>
        </p:nvSpPr>
        <p:spPr>
          <a:xfrm>
            <a:off x="1414686" y="4725938"/>
            <a:ext cx="8424936" cy="1338828"/>
          </a:xfrm>
          <a:prstGeom prst="rect">
            <a:avLst/>
          </a:prstGeom>
        </p:spPr>
        <p:txBody>
          <a:bodyPr wrap="square">
            <a:spAutoFit/>
          </a:bodyPr>
          <a:lstStyle/>
          <a:p>
            <a:pPr>
              <a:lnSpc>
                <a:spcPct val="150000"/>
              </a:lnSpc>
            </a:pPr>
            <a:r>
              <a:rPr lang="zh-CN" altLang="en-US" sz="1800" dirty="0" smtClean="0">
                <a:solidFill>
                  <a:srgbClr val="595959"/>
                </a:solidFill>
                <a:latin typeface="微软雅黑" panose="020B0503020204020204" pitchFamily="34" charset="-122"/>
                <a:ea typeface="微软雅黑" panose="020B0503020204020204" pitchFamily="34" charset="-122"/>
                <a:cs typeface="+mn-ea"/>
              </a:rPr>
              <a:t>参数解释：</a:t>
            </a:r>
            <a:endParaRPr lang="en-US" altLang="zh-CN" sz="18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1800" dirty="0" err="1" smtClean="0">
                <a:solidFill>
                  <a:srgbClr val="595959"/>
                </a:solidFill>
                <a:latin typeface="微软雅黑" panose="020B0503020204020204" pitchFamily="34" charset="-122"/>
                <a:ea typeface="微软雅黑" panose="020B0503020204020204" pitchFamily="34" charset="-122"/>
                <a:cs typeface="+mn-ea"/>
              </a:rPr>
              <a:t>searchElement</a:t>
            </a:r>
            <a:r>
              <a:rPr lang="zh-CN" altLang="en-US" sz="1800" dirty="0">
                <a:solidFill>
                  <a:srgbClr val="595959"/>
                </a:solidFill>
                <a:latin typeface="微软雅黑" panose="020B0503020204020204" pitchFamily="34" charset="-122"/>
                <a:ea typeface="微软雅黑" panose="020B0503020204020204" pitchFamily="34" charset="-122"/>
                <a:cs typeface="+mn-ea"/>
              </a:rPr>
              <a:t>参数表示</a:t>
            </a:r>
            <a:r>
              <a:rPr lang="zh-CN" altLang="en-US" sz="1800" dirty="0">
                <a:solidFill>
                  <a:srgbClr val="1369B3"/>
                </a:solidFill>
                <a:latin typeface="微软雅黑" panose="020B0503020204020204" pitchFamily="34" charset="-122"/>
                <a:ea typeface="微软雅黑" panose="020B0503020204020204" pitchFamily="34" charset="-122"/>
                <a:cs typeface="+mn-ea"/>
              </a:rPr>
              <a:t>要查找的元素</a:t>
            </a:r>
            <a:r>
              <a:rPr lang="zh-CN" altLang="en-US" sz="18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18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1800" dirty="0" err="1">
                <a:solidFill>
                  <a:srgbClr val="595959"/>
                </a:solidFill>
                <a:latin typeface="微软雅黑" panose="020B0503020204020204" pitchFamily="34" charset="-122"/>
                <a:ea typeface="微软雅黑" panose="020B0503020204020204" pitchFamily="34" charset="-122"/>
                <a:cs typeface="+mn-ea"/>
              </a:rPr>
              <a:t>fromIndex</a:t>
            </a:r>
            <a:r>
              <a:rPr lang="zh-CN" altLang="en-US" sz="1800" dirty="0">
                <a:solidFill>
                  <a:srgbClr val="595959"/>
                </a:solidFill>
                <a:latin typeface="微软雅黑" panose="020B0503020204020204" pitchFamily="34" charset="-122"/>
                <a:ea typeface="微软雅黑" panose="020B0503020204020204" pitchFamily="34" charset="-122"/>
                <a:cs typeface="+mn-ea"/>
              </a:rPr>
              <a:t>参数为</a:t>
            </a:r>
            <a:r>
              <a:rPr lang="zh-CN" altLang="en-US" sz="1800" dirty="0">
                <a:solidFill>
                  <a:srgbClr val="1369B3"/>
                </a:solidFill>
                <a:latin typeface="微软雅黑" panose="020B0503020204020204" pitchFamily="34" charset="-122"/>
                <a:ea typeface="微软雅黑" panose="020B0503020204020204" pitchFamily="34" charset="-122"/>
                <a:cs typeface="+mn-ea"/>
              </a:rPr>
              <a:t>可选参数</a:t>
            </a:r>
            <a:r>
              <a:rPr lang="zh-CN" altLang="en-US" sz="1800" dirty="0">
                <a:solidFill>
                  <a:srgbClr val="595959"/>
                </a:solidFill>
                <a:latin typeface="微软雅黑" panose="020B0503020204020204" pitchFamily="34" charset="-122"/>
                <a:ea typeface="微软雅黑" panose="020B0503020204020204" pitchFamily="34" charset="-122"/>
                <a:cs typeface="+mn-ea"/>
              </a:rPr>
              <a:t>，表示从指定索引开始查找。</a:t>
            </a:r>
            <a:endParaRPr lang="en-US" altLang="zh-CN" sz="18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04088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645818"/>
            <a:ext cx="5429568" cy="116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了解</a:t>
            </a:r>
            <a:r>
              <a:rPr lang="zh-CN" altLang="en-US" dirty="0" smtClean="0">
                <a:solidFill>
                  <a:srgbClr val="1369B2"/>
                </a:solidFill>
                <a:latin typeface="微软雅黑" panose="020B0503020204020204" pitchFamily="34" charset="-122"/>
                <a:ea typeface="微软雅黑" panose="020B0503020204020204" pitchFamily="34" charset="-122"/>
                <a:cs typeface="+mn-ea"/>
                <a:sym typeface="字魂58号-创中黑" panose="00000500000000000000" pitchFamily="2" charset="-122"/>
              </a:rPr>
              <a:t>什么是对象</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能够说出</a:t>
            </a:r>
            <a:r>
              <a:rPr lang="en-US" altLang="zh-CN"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JavaScript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中的对象的概念</a:t>
            </a:r>
            <a:endParaRPr lang="zh-CN" altLang="en-US" dirty="0">
              <a:solidFill>
                <a:srgbClr val="595959"/>
              </a:solidFill>
              <a:latin typeface="微软雅黑" panose="020B0503020204020204" pitchFamily="34" charset="-122"/>
              <a:ea typeface="微软雅黑" panose="020B0503020204020204" pitchFamily="34" charset="-122"/>
              <a:cs typeface="+mn-ea"/>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itle 1"/>
          <p:cNvSpPr txBox="1"/>
          <p:nvPr/>
        </p:nvSpPr>
        <p:spPr>
          <a:xfrm>
            <a:off x="1143691" y="266995"/>
            <a:ext cx="3895536"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5.1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初识对象</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55071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6" name="文本框 5">
            <a:extLst>
              <a:ext uri="{FF2B5EF4-FFF2-40B4-BE49-F238E27FC236}">
                <a16:creationId xmlns:a16="http://schemas.microsoft.com/office/drawing/2014/main" id="{3E00817B-A913-4438-A44F-28CF91E9137A}"/>
              </a:ext>
            </a:extLst>
          </p:cNvPr>
          <p:cNvSpPr txBox="1"/>
          <p:nvPr/>
        </p:nvSpPr>
        <p:spPr>
          <a:xfrm>
            <a:off x="1143690" y="1219612"/>
            <a:ext cx="9271996" cy="499624"/>
          </a:xfrm>
          <a:prstGeom prst="rect">
            <a:avLst/>
          </a:prstGeom>
          <a:noFill/>
        </p:spPr>
        <p:txBody>
          <a:bodyPr wrap="square">
            <a:spAutoFit/>
          </a:bodyPr>
          <a:lstStyle/>
          <a:p>
            <a:pPr>
              <a:lnSpc>
                <a:spcPct val="150000"/>
              </a:lnSpc>
            </a:pPr>
            <a:r>
              <a:rPr lang="en-US" altLang="zh-CN" sz="2000" dirty="0" err="1">
                <a:solidFill>
                  <a:srgbClr val="1369B3"/>
                </a:solidFill>
                <a:latin typeface="微软雅黑" panose="020B0503020204020204" pitchFamily="34" charset="-122"/>
                <a:ea typeface="微软雅黑" panose="020B0503020204020204" pitchFamily="34" charset="-122"/>
                <a:cs typeface="+mn-ea"/>
              </a:rPr>
              <a:t>indexOf</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lastIndexOf</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方法</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说明</a:t>
            </a:r>
            <a:r>
              <a:rPr lang="zh-CN" altLang="en-US" sz="2000" dirty="0">
                <a:solidFill>
                  <a:srgbClr val="595959"/>
                </a:solidFill>
                <a:latin typeface="微软雅黑" panose="020B0503020204020204" pitchFamily="34" charset="-122"/>
                <a:ea typeface="微软雅黑" panose="020B0503020204020204" pitchFamily="34" charset="-122"/>
                <a:cs typeface="+mn-ea"/>
              </a:rPr>
              <a:t>如下。</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7" name="文本框 6">
            <a:extLst>
              <a:ext uri="{FF2B5EF4-FFF2-40B4-BE49-F238E27FC236}">
                <a16:creationId xmlns:a16="http://schemas.microsoft.com/office/drawing/2014/main" id="{6DC29E24-1FD5-4E6C-9C53-F3777BA66281}"/>
              </a:ext>
            </a:extLst>
          </p:cNvPr>
          <p:cNvSpPr txBox="1"/>
          <p:nvPr/>
        </p:nvSpPr>
        <p:spPr>
          <a:xfrm>
            <a:off x="1155066" y="1917626"/>
            <a:ext cx="10052708" cy="2400657"/>
          </a:xfrm>
          <a:prstGeom prst="rect">
            <a:avLst/>
          </a:prstGeom>
          <a:noFill/>
        </p:spPr>
        <p:txBody>
          <a:bodyPr wrap="square">
            <a:spAutoFit/>
          </a:bodyPr>
          <a:lstStyle/>
          <a:p>
            <a:pPr marL="342900" indent="-342900">
              <a:lnSpc>
                <a:spcPct val="150000"/>
              </a:lnSpc>
              <a:buFont typeface="Wingdings" panose="05000000000000000000" pitchFamily="2" charset="2"/>
              <a:buChar char="l"/>
            </a:pPr>
            <a:endParaRPr lang="en-US" altLang="zh-CN" sz="1000" dirty="0" smtClean="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en-US" altLang="zh-CN" sz="2000" dirty="0" err="1" smtClean="0">
                <a:solidFill>
                  <a:srgbClr val="595959"/>
                </a:solidFill>
                <a:latin typeface="微软雅黑" panose="020B0503020204020204" pitchFamily="34" charset="-122"/>
                <a:ea typeface="微软雅黑" panose="020B0503020204020204" pitchFamily="34" charset="-122"/>
                <a:cs typeface="+mn-ea"/>
              </a:rPr>
              <a:t>lastIndexOf</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是</a:t>
            </a:r>
            <a:r>
              <a:rPr lang="zh-CN" altLang="en-US" sz="2000" dirty="0">
                <a:solidFill>
                  <a:srgbClr val="1369B3"/>
                </a:solidFill>
                <a:latin typeface="微软雅黑" panose="020B0503020204020204" pitchFamily="34" charset="-122"/>
                <a:ea typeface="微软雅黑" panose="020B0503020204020204" pitchFamily="34" charset="-122"/>
                <a:cs typeface="+mn-ea"/>
              </a:rPr>
              <a:t>逆向查找</a:t>
            </a:r>
            <a:r>
              <a:rPr lang="zh-CN" altLang="en-US" sz="2000" dirty="0">
                <a:solidFill>
                  <a:srgbClr val="595959"/>
                </a:solidFill>
                <a:latin typeface="微软雅黑" panose="020B0503020204020204" pitchFamily="34" charset="-122"/>
                <a:ea typeface="微软雅黑" panose="020B0503020204020204" pitchFamily="34" charset="-122"/>
                <a:cs typeface="+mn-ea"/>
              </a:rPr>
              <a:t>，也就是从后向前查找，当第一次找到元素时就返回其索引，此时找到的元素刚好是数组中最后一次出现的元素</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a:p>
            <a:pPr>
              <a:lnSpc>
                <a:spcPct val="150000"/>
              </a:lnSpc>
            </a:pPr>
            <a:endParaRPr lang="en-US" altLang="zh-CN" sz="1000" dirty="0">
              <a:solidFill>
                <a:srgbClr val="595959"/>
              </a:solidFill>
              <a:latin typeface="微软雅黑" panose="020B0503020204020204" pitchFamily="34" charset="-122"/>
              <a:ea typeface="微软雅黑" panose="020B0503020204020204" pitchFamily="34" charset="-122"/>
              <a:cs typeface="+mn-ea"/>
            </a:endParaRPr>
          </a:p>
          <a:p>
            <a:pPr marL="342900" indent="-342900">
              <a:lnSpc>
                <a:spcPct val="150000"/>
              </a:lnSpc>
              <a:buFont typeface="Wingdings" panose="05000000000000000000" pitchFamily="2" charset="2"/>
              <a:buChar char="l"/>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r>
              <a:rPr lang="en-US" altLang="zh-CN" sz="2000" dirty="0" err="1">
                <a:solidFill>
                  <a:srgbClr val="595959"/>
                </a:solidFill>
                <a:latin typeface="微软雅黑" panose="020B0503020204020204" pitchFamily="34" charset="-122"/>
                <a:ea typeface="微软雅黑" panose="020B0503020204020204" pitchFamily="34" charset="-122"/>
                <a:cs typeface="+mn-ea"/>
              </a:rPr>
              <a:t>indexOf</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方法和</a:t>
            </a:r>
            <a:r>
              <a:rPr lang="en-US" altLang="zh-CN" sz="2000" dirty="0" err="1">
                <a:solidFill>
                  <a:srgbClr val="595959"/>
                </a:solidFill>
                <a:latin typeface="微软雅黑" panose="020B0503020204020204" pitchFamily="34" charset="-122"/>
                <a:ea typeface="微软雅黑" panose="020B0503020204020204" pitchFamily="34" charset="-122"/>
                <a:cs typeface="+mn-ea"/>
              </a:rPr>
              <a:t>lastIndexOf</a:t>
            </a:r>
            <a:r>
              <a:rPr lang="en-US" altLang="zh-CN" sz="2000" dirty="0">
                <a:solidFill>
                  <a:srgbClr val="595959"/>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方法查找</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元素索引时</a:t>
            </a:r>
            <a:r>
              <a:rPr lang="zh-CN" altLang="en-US" sz="2000" dirty="0">
                <a:solidFill>
                  <a:srgbClr val="595959"/>
                </a:solidFill>
                <a:latin typeface="微软雅黑" panose="020B0503020204020204" pitchFamily="34" charset="-122"/>
                <a:ea typeface="微软雅黑" panose="020B0503020204020204" pitchFamily="34" charset="-122"/>
                <a:cs typeface="+mn-ea"/>
              </a:rPr>
              <a:t>，只有要查找的元素值与数组元素值</a:t>
            </a:r>
            <a:r>
              <a:rPr lang="zh-CN" altLang="en-US" sz="2000" dirty="0">
                <a:solidFill>
                  <a:srgbClr val="1369B3"/>
                </a:solidFill>
                <a:latin typeface="微软雅黑" panose="020B0503020204020204" pitchFamily="34" charset="-122"/>
                <a:ea typeface="微软雅黑" panose="020B0503020204020204" pitchFamily="34" charset="-122"/>
                <a:cs typeface="+mn-ea"/>
              </a:rPr>
              <a:t>全等时</a:t>
            </a:r>
            <a:r>
              <a:rPr lang="zh-CN" altLang="en-US" sz="2000" dirty="0">
                <a:solidFill>
                  <a:srgbClr val="595959"/>
                </a:solidFill>
                <a:latin typeface="微软雅黑" panose="020B0503020204020204" pitchFamily="34" charset="-122"/>
                <a:ea typeface="微软雅黑" panose="020B0503020204020204" pitchFamily="34" charset="-122"/>
                <a:cs typeface="+mn-ea"/>
              </a:rPr>
              <a:t>才查找</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成功。</a:t>
            </a:r>
            <a:endParaRPr lang="en-US" altLang="zh-CN" sz="2000" dirty="0" smtClean="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4037875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5" name="文本框 4">
            <a:extLst>
              <a:ext uri="{FF2B5EF4-FFF2-40B4-BE49-F238E27FC236}">
                <a16:creationId xmlns:a16="http://schemas.microsoft.com/office/drawing/2014/main" id="{4AB82E9C-6FA9-4993-9395-DF877E5768B8}"/>
              </a:ext>
            </a:extLst>
          </p:cNvPr>
          <p:cNvSpPr txBox="1"/>
          <p:nvPr/>
        </p:nvSpPr>
        <p:spPr>
          <a:xfrm>
            <a:off x="1135172" y="2222864"/>
            <a:ext cx="8344410" cy="1422954"/>
          </a:xfrm>
          <a:prstGeom prst="rect">
            <a:avLst/>
          </a:prstGeom>
          <a:solidFill>
            <a:srgbClr val="F2F2F2"/>
          </a:solidFill>
        </p:spPr>
        <p:txBody>
          <a:bodyPr wrap="square" rtlCol="0">
            <a:spAutoFit/>
          </a:bodyPr>
          <a:lstStyle/>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['red', 'green', 'blue', 'pink', 'blue'];</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arr.indexOf</a:t>
            </a:r>
            <a:r>
              <a:rPr lang="en-US" altLang="zh-CN" sz="2000" dirty="0">
                <a:solidFill>
                  <a:srgbClr val="595959"/>
                </a:solidFill>
                <a:latin typeface="微软雅黑" panose="020B0503020204020204" pitchFamily="34" charset="-122"/>
                <a:ea typeface="微软雅黑" panose="020B0503020204020204" pitchFamily="34" charset="-122"/>
                <a:cs typeface="+mn-ea"/>
              </a:rPr>
              <a:t>('blue'));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2</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arr.lastIndexOf</a:t>
            </a:r>
            <a:r>
              <a:rPr lang="en-US" altLang="zh-CN" sz="2000" dirty="0">
                <a:solidFill>
                  <a:srgbClr val="595959"/>
                </a:solidFill>
                <a:latin typeface="微软雅黑" panose="020B0503020204020204" pitchFamily="34" charset="-122"/>
                <a:ea typeface="微软雅黑" panose="020B0503020204020204" pitchFamily="34" charset="-122"/>
                <a:cs typeface="+mn-ea"/>
              </a:rPr>
              <a:t>('blue</a:t>
            </a:r>
            <a:r>
              <a:rPr lang="en-US" altLang="zh-CN" sz="2000" dirty="0" smtClean="0">
                <a:solidFill>
                  <a:srgbClr val="595959"/>
                </a:solidFill>
                <a:latin typeface="微软雅黑" panose="020B0503020204020204" pitchFamily="34" charset="-122"/>
                <a:ea typeface="微软雅黑" panose="020B0503020204020204" pitchFamily="34" charset="-122"/>
                <a:cs typeface="+mn-ea"/>
              </a:rPr>
              <a:t>'));	</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4</a:t>
            </a:r>
          </a:p>
        </p:txBody>
      </p:sp>
      <p:sp>
        <p:nvSpPr>
          <p:cNvPr id="6" name="文本框 5">
            <a:extLst>
              <a:ext uri="{FF2B5EF4-FFF2-40B4-BE49-F238E27FC236}">
                <a16:creationId xmlns:a16="http://schemas.microsoft.com/office/drawing/2014/main" id="{24050476-582B-401C-894A-12AF5EAC3665}"/>
              </a:ext>
            </a:extLst>
          </p:cNvPr>
          <p:cNvSpPr txBox="1"/>
          <p:nvPr/>
        </p:nvSpPr>
        <p:spPr>
          <a:xfrm>
            <a:off x="982638" y="1286760"/>
            <a:ext cx="10657184" cy="553998"/>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通过代码演示</a:t>
            </a:r>
            <a:r>
              <a:rPr lang="en-US" altLang="zh-CN" sz="2000" dirty="0" err="1">
                <a:solidFill>
                  <a:srgbClr val="1369B3"/>
                </a:solidFill>
                <a:latin typeface="微软雅黑" panose="020B0503020204020204" pitchFamily="34" charset="-122"/>
                <a:ea typeface="微软雅黑" panose="020B0503020204020204" pitchFamily="34" charset="-122"/>
                <a:cs typeface="+mn-ea"/>
              </a:rPr>
              <a:t>indexOf</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lastIndexOf</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的使用，示例代码如下</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2537043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391810" cy="17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将</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数组转为字符串的方法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，能够根据不同的</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需求实现数组</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转换字符串效果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Tree>
    <p:extLst>
      <p:ext uri="{BB962C8B-B14F-4D97-AF65-F5344CB8AC3E}">
        <p14:creationId xmlns:p14="http://schemas.microsoft.com/office/powerpoint/2010/main" val="2628366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12" name="TextBox 76"/>
          <p:cNvSpPr txBox="1"/>
          <p:nvPr/>
        </p:nvSpPr>
        <p:spPr>
          <a:xfrm>
            <a:off x="1120177" y="1167929"/>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将</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数组转为字符串的方法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14" name="表格 13">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564740563"/>
              </p:ext>
            </p:extLst>
          </p:nvPr>
        </p:nvGraphicFramePr>
        <p:xfrm>
          <a:off x="1414686" y="1917626"/>
          <a:ext cx="9577064" cy="2507416"/>
        </p:xfrm>
        <a:graphic>
          <a:graphicData uri="http://schemas.openxmlformats.org/drawingml/2006/table">
            <a:tbl>
              <a:tblPr>
                <a:tableStyleId>{7DF18680-E054-41AD-8BC1-D1AEF772440D}</a:tableStyleId>
              </a:tblPr>
              <a:tblGrid>
                <a:gridCol w="2664296">
                  <a:extLst>
                    <a:ext uri="{9D8B030D-6E8A-4147-A177-3AD203B41FA5}">
                      <a16:colId xmlns:a16="http://schemas.microsoft.com/office/drawing/2014/main" val="20000"/>
                    </a:ext>
                  </a:extLst>
                </a:gridCol>
                <a:gridCol w="6912768">
                  <a:extLst>
                    <a:ext uri="{9D8B030D-6E8A-4147-A177-3AD203B41FA5}">
                      <a16:colId xmlns:a16="http://schemas.microsoft.com/office/drawing/2014/main" val="4045703550"/>
                    </a:ext>
                  </a:extLst>
                </a:gridCol>
              </a:tblGrid>
              <a:tr h="702124">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9026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toString</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把数组转换为字符串，逗号分隔数组中的每个元素</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902646">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join([separator])</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将数组的所有元素连接成一个字符串，默认使用逗号分隔数组中的每个元素。</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separator</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参数为可选参数，用于指定字符串的分隔符</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bl>
          </a:graphicData>
        </a:graphic>
      </p:graphicFrame>
      <p:sp>
        <p:nvSpPr>
          <p:cNvPr id="9" name="文本框 8">
            <a:extLst>
              <a:ext uri="{FF2B5EF4-FFF2-40B4-BE49-F238E27FC236}">
                <a16:creationId xmlns:a16="http://schemas.microsoft.com/office/drawing/2014/main" id="{6F50A5FC-EF7B-42D2-86B4-B769A325ACB0}"/>
              </a:ext>
            </a:extLst>
          </p:cNvPr>
          <p:cNvSpPr txBox="1"/>
          <p:nvPr/>
        </p:nvSpPr>
        <p:spPr>
          <a:xfrm>
            <a:off x="1856872" y="5236548"/>
            <a:ext cx="9604757" cy="499624"/>
          </a:xfrm>
          <a:prstGeom prst="rect">
            <a:avLst/>
          </a:prstGeom>
          <a:noFill/>
        </p:spPr>
        <p:txBody>
          <a:bodyPr wrap="square">
            <a:spAutoFit/>
          </a:bodyPr>
          <a:lstStyle/>
          <a:p>
            <a:pPr>
              <a:lnSpc>
                <a:spcPct val="150000"/>
              </a:lnSpc>
            </a:pPr>
            <a:r>
              <a:rPr lang="zh-CN" altLang="en-US" sz="2000" dirty="0">
                <a:solidFill>
                  <a:srgbClr val="FF0000"/>
                </a:solidFill>
                <a:latin typeface="微软雅黑" panose="020B0503020204020204" pitchFamily="34" charset="-122"/>
                <a:ea typeface="微软雅黑" panose="020B0503020204020204" pitchFamily="34" charset="-122"/>
              </a:rPr>
              <a:t>当数组元素为</a:t>
            </a:r>
            <a:r>
              <a:rPr lang="en-US" altLang="zh-CN" sz="2000" dirty="0">
                <a:solidFill>
                  <a:srgbClr val="FF0000"/>
                </a:solidFill>
                <a:latin typeface="微软雅黑" panose="020B0503020204020204" pitchFamily="34" charset="-122"/>
                <a:ea typeface="微软雅黑" panose="020B0503020204020204" pitchFamily="34" charset="-122"/>
              </a:rPr>
              <a:t>undefined</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null</a:t>
            </a:r>
            <a:r>
              <a:rPr lang="zh-CN" altLang="en-US" sz="2000" dirty="0">
                <a:solidFill>
                  <a:srgbClr val="FF0000"/>
                </a:solidFill>
                <a:latin typeface="微软雅黑" panose="020B0503020204020204" pitchFamily="34" charset="-122"/>
                <a:ea typeface="微软雅黑" panose="020B0503020204020204" pitchFamily="34" charset="-122"/>
              </a:rPr>
              <a:t>或空数组时，对应的元素会被转换为空字符</a:t>
            </a:r>
            <a:r>
              <a:rPr lang="zh-CN" altLang="en-US" sz="2000" dirty="0" smtClean="0">
                <a:solidFill>
                  <a:srgbClr val="FF0000"/>
                </a:solidFill>
                <a:latin typeface="微软雅黑" panose="020B0503020204020204" pitchFamily="34" charset="-122"/>
                <a:ea typeface="微软雅黑" panose="020B0503020204020204" pitchFamily="34" charset="-122"/>
              </a:rPr>
              <a:t>串。</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1" name="矩形: 圆角 1">
            <a:extLst>
              <a:ext uri="{FF2B5EF4-FFF2-40B4-BE49-F238E27FC236}">
                <a16:creationId xmlns:a16="http://schemas.microsoft.com/office/drawing/2014/main" id="{C16976FD-133A-4B29-873B-D43174BA2570}"/>
              </a:ext>
            </a:extLst>
          </p:cNvPr>
          <p:cNvSpPr/>
          <p:nvPr/>
        </p:nvSpPr>
        <p:spPr>
          <a:xfrm>
            <a:off x="1378682" y="5085978"/>
            <a:ext cx="10009112"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15" name="流程图: 资料带 14">
            <a:extLst>
              <a:ext uri="{FF2B5EF4-FFF2-40B4-BE49-F238E27FC236}">
                <a16:creationId xmlns:a16="http://schemas.microsoft.com/office/drawing/2014/main" id="{1279245D-C2B0-409E-B36F-08E7547D0952}"/>
              </a:ext>
            </a:extLst>
          </p:cNvPr>
          <p:cNvSpPr/>
          <p:nvPr/>
        </p:nvSpPr>
        <p:spPr>
          <a:xfrm>
            <a:off x="1081819" y="4869954"/>
            <a:ext cx="775053" cy="504056"/>
          </a:xfrm>
          <a:prstGeom prst="flowChartPunchedTape">
            <a:avLst/>
          </a:prstGeom>
          <a:solidFill>
            <a:srgbClr val="136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注意</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6491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5" name="文本框 4">
            <a:extLst>
              <a:ext uri="{FF2B5EF4-FFF2-40B4-BE49-F238E27FC236}">
                <a16:creationId xmlns:a16="http://schemas.microsoft.com/office/drawing/2014/main" id="{4AB82E9C-6FA9-4993-9395-DF877E5768B8}"/>
              </a:ext>
            </a:extLst>
          </p:cNvPr>
          <p:cNvSpPr txBox="1"/>
          <p:nvPr/>
        </p:nvSpPr>
        <p:spPr>
          <a:xfrm>
            <a:off x="2071276" y="1845618"/>
            <a:ext cx="8344410" cy="3269613"/>
          </a:xfrm>
          <a:prstGeom prst="rect">
            <a:avLst/>
          </a:prstGeom>
          <a:solidFill>
            <a:srgbClr val="F2F2F2"/>
          </a:solidFill>
        </p:spPr>
        <p:txBody>
          <a:bodyPr wrap="square" rtlCol="0">
            <a:spAutoFit/>
          </a:bodyPr>
          <a:lstStyle/>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en-US" altLang="zh-CN" sz="2000" dirty="0" err="1">
                <a:solidFill>
                  <a:srgbClr val="595959"/>
                </a:solidFill>
                <a:latin typeface="微软雅黑" panose="020B0503020204020204" pitchFamily="34" charset="-122"/>
                <a:ea typeface="微软雅黑" panose="020B0503020204020204" pitchFamily="34" charset="-122"/>
                <a:cs typeface="+mn-ea"/>
              </a:rPr>
              <a:t>toString</a:t>
            </a:r>
            <a:r>
              <a:rPr lang="en-US" altLang="zh-CN" sz="2000" dirty="0">
                <a:solidFill>
                  <a:srgbClr val="595959"/>
                </a:solidFill>
                <a:latin typeface="微软雅黑" panose="020B0503020204020204" pitchFamily="34" charset="-122"/>
                <a:ea typeface="微软雅黑" panose="020B0503020204020204" pitchFamily="34" charset="-122"/>
                <a:cs typeface="+mn-ea"/>
              </a:rPr>
              <a:t>()</a:t>
            </a:r>
          </a:p>
          <a:p>
            <a:pPr lvl="1">
              <a:lnSpc>
                <a:spcPct val="150000"/>
              </a:lnSpc>
            </a:pPr>
            <a:r>
              <a:rPr lang="en-US" altLang="zh-CN" sz="2000" dirty="0" err="1">
                <a:solidFill>
                  <a:srgbClr val="595959"/>
                </a:solidFill>
                <a:latin typeface="微软雅黑" panose="020B0503020204020204" pitchFamily="34" charset="-122"/>
                <a:ea typeface="微软雅黑" panose="020B0503020204020204" pitchFamily="34" charset="-122"/>
                <a:cs typeface="+mn-ea"/>
              </a:rPr>
              <a:t>var</a:t>
            </a: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en-US" altLang="zh-CN" sz="2000" dirty="0">
                <a:solidFill>
                  <a:srgbClr val="595959"/>
                </a:solidFill>
                <a:latin typeface="微软雅黑" panose="020B0503020204020204" pitchFamily="34" charset="-122"/>
                <a:ea typeface="微软雅黑" panose="020B0503020204020204" pitchFamily="34" charset="-122"/>
                <a:cs typeface="+mn-ea"/>
              </a:rPr>
              <a:t> = ['a', 'b', 'c'];</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arr.toString</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err="1">
                <a:solidFill>
                  <a:srgbClr val="595959"/>
                </a:solidFill>
                <a:latin typeface="微软雅黑" panose="020B0503020204020204" pitchFamily="34" charset="-122"/>
                <a:ea typeface="微软雅黑" panose="020B0503020204020204" pitchFamily="34" charset="-122"/>
                <a:cs typeface="+mn-ea"/>
              </a:rPr>
              <a:t>a,b,c</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 </a:t>
            </a:r>
            <a:r>
              <a:rPr lang="zh-CN" altLang="en-US" sz="2000" dirty="0">
                <a:solidFill>
                  <a:srgbClr val="595959"/>
                </a:solidFill>
                <a:latin typeface="微软雅黑" panose="020B0503020204020204" pitchFamily="34" charset="-122"/>
                <a:ea typeface="微软雅黑" panose="020B0503020204020204" pitchFamily="34" charset="-122"/>
                <a:cs typeface="+mn-ea"/>
              </a:rPr>
              <a:t>使用</a:t>
            </a:r>
            <a:r>
              <a:rPr lang="en-US" altLang="zh-CN" sz="2000" dirty="0">
                <a:solidFill>
                  <a:srgbClr val="595959"/>
                </a:solidFill>
                <a:latin typeface="微软雅黑" panose="020B0503020204020204" pitchFamily="34" charset="-122"/>
                <a:ea typeface="微软雅黑" panose="020B0503020204020204" pitchFamily="34" charset="-122"/>
                <a:cs typeface="+mn-ea"/>
              </a:rPr>
              <a:t>join()</a:t>
            </a: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arr.join</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err="1">
                <a:solidFill>
                  <a:srgbClr val="595959"/>
                </a:solidFill>
                <a:latin typeface="微软雅黑" panose="020B0503020204020204" pitchFamily="34" charset="-122"/>
                <a:ea typeface="微软雅黑" panose="020B0503020204020204" pitchFamily="34" charset="-122"/>
                <a:cs typeface="+mn-ea"/>
              </a:rPr>
              <a:t>a,b,c</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arr.join</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err="1">
                <a:solidFill>
                  <a:srgbClr val="595959"/>
                </a:solidFill>
                <a:latin typeface="微软雅黑" panose="020B0503020204020204" pitchFamily="34" charset="-122"/>
                <a:ea typeface="微软雅黑" panose="020B0503020204020204" pitchFamily="34" charset="-122"/>
                <a:cs typeface="+mn-ea"/>
              </a:rPr>
              <a:t>abc</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a:p>
            <a:pPr lvl="1">
              <a:lnSpc>
                <a:spcPct val="150000"/>
              </a:lnSpc>
            </a:pPr>
            <a:r>
              <a:rPr lang="en-US" altLang="zh-CN" sz="2000" dirty="0">
                <a:solidFill>
                  <a:srgbClr val="595959"/>
                </a:solidFill>
                <a:latin typeface="微软雅黑" panose="020B0503020204020204" pitchFamily="34" charset="-122"/>
                <a:ea typeface="微软雅黑" panose="020B0503020204020204" pitchFamily="34" charset="-122"/>
                <a:cs typeface="+mn-ea"/>
              </a:rPr>
              <a:t>console.log(</a:t>
            </a:r>
            <a:r>
              <a:rPr lang="en-US" altLang="zh-CN" sz="2000" dirty="0" err="1">
                <a:solidFill>
                  <a:srgbClr val="595959"/>
                </a:solidFill>
                <a:latin typeface="微软雅黑" panose="020B0503020204020204" pitchFamily="34" charset="-122"/>
                <a:ea typeface="微软雅黑" panose="020B0503020204020204" pitchFamily="34" charset="-122"/>
                <a:cs typeface="+mn-ea"/>
              </a:rPr>
              <a:t>arr.join</a:t>
            </a:r>
            <a:r>
              <a:rPr lang="en-US" altLang="zh-CN" sz="2000" dirty="0">
                <a:solidFill>
                  <a:srgbClr val="595959"/>
                </a:solidFill>
                <a:latin typeface="微软雅黑" panose="020B0503020204020204" pitchFamily="34" charset="-122"/>
                <a:ea typeface="微软雅黑" panose="020B0503020204020204" pitchFamily="34" charset="-122"/>
                <a:cs typeface="+mn-ea"/>
              </a:rPr>
              <a:t>('-'));		// </a:t>
            </a:r>
            <a:r>
              <a:rPr lang="zh-CN" altLang="en-US" sz="20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2000" dirty="0">
                <a:solidFill>
                  <a:srgbClr val="595959"/>
                </a:solidFill>
                <a:latin typeface="微软雅黑" panose="020B0503020204020204" pitchFamily="34" charset="-122"/>
                <a:ea typeface="微软雅黑" panose="020B0503020204020204" pitchFamily="34" charset="-122"/>
                <a:cs typeface="+mn-ea"/>
              </a:rPr>
              <a:t>a-b-c</a:t>
            </a:r>
          </a:p>
        </p:txBody>
      </p:sp>
      <p:sp>
        <p:nvSpPr>
          <p:cNvPr id="6" name="文本框 5">
            <a:extLst>
              <a:ext uri="{FF2B5EF4-FFF2-40B4-BE49-F238E27FC236}">
                <a16:creationId xmlns:a16="http://schemas.microsoft.com/office/drawing/2014/main" id="{24050476-582B-401C-894A-12AF5EAC3665}"/>
              </a:ext>
            </a:extLst>
          </p:cNvPr>
          <p:cNvSpPr txBox="1"/>
          <p:nvPr/>
        </p:nvSpPr>
        <p:spPr>
          <a:xfrm>
            <a:off x="939205" y="981522"/>
            <a:ext cx="10729192" cy="499624"/>
          </a:xfrm>
          <a:prstGeom prst="rect">
            <a:avLst/>
          </a:prstGeom>
          <a:noFill/>
        </p:spPr>
        <p:txBody>
          <a:bodyPr wrap="square">
            <a:spAutoFit/>
          </a:bodyPr>
          <a:lstStyle/>
          <a:p>
            <a:pPr>
              <a:lnSpc>
                <a:spcPct val="150000"/>
              </a:lnSpc>
            </a:pPr>
            <a:r>
              <a:rPr lang="zh-CN" altLang="en-US" sz="2000" dirty="0" smtClean="0">
                <a:solidFill>
                  <a:srgbClr val="595959"/>
                </a:solidFill>
                <a:latin typeface="微软雅黑" panose="020B0503020204020204" pitchFamily="34" charset="-122"/>
                <a:ea typeface="微软雅黑" panose="020B0503020204020204" pitchFamily="34" charset="-122"/>
                <a:cs typeface="+mn-ea"/>
              </a:rPr>
              <a:t>下面进行代码演示。创建</a:t>
            </a:r>
            <a:r>
              <a:rPr lang="zh-CN" altLang="en-US" sz="2000" dirty="0">
                <a:solidFill>
                  <a:srgbClr val="595959"/>
                </a:solidFill>
                <a:latin typeface="微软雅黑" panose="020B0503020204020204" pitchFamily="34" charset="-122"/>
                <a:ea typeface="微软雅黑" panose="020B0503020204020204" pitchFamily="34" charset="-122"/>
                <a:cs typeface="+mn-ea"/>
              </a:rPr>
              <a:t>数组</a:t>
            </a:r>
            <a:r>
              <a:rPr lang="en-US" altLang="zh-CN" sz="2000" dirty="0" err="1">
                <a:solidFill>
                  <a:srgbClr val="595959"/>
                </a:solidFill>
                <a:latin typeface="微软雅黑" panose="020B0503020204020204" pitchFamily="34" charset="-122"/>
                <a:ea typeface="微软雅黑" panose="020B0503020204020204" pitchFamily="34" charset="-122"/>
                <a:cs typeface="+mn-ea"/>
              </a:rPr>
              <a:t>arr</a:t>
            </a:r>
            <a:r>
              <a:rPr lang="zh-CN" altLang="en-US" sz="2000" dirty="0">
                <a:solidFill>
                  <a:srgbClr val="595959"/>
                </a:solidFill>
                <a:latin typeface="微软雅黑" panose="020B0503020204020204" pitchFamily="34" charset="-122"/>
                <a:ea typeface="微软雅黑" panose="020B0503020204020204" pitchFamily="34" charset="-122"/>
                <a:cs typeface="+mn-ea"/>
              </a:rPr>
              <a:t>，分别使用</a:t>
            </a:r>
            <a:r>
              <a:rPr lang="en-US" altLang="zh-CN" sz="2000" dirty="0" err="1">
                <a:solidFill>
                  <a:srgbClr val="1369B3"/>
                </a:solidFill>
                <a:latin typeface="微软雅黑" panose="020B0503020204020204" pitchFamily="34" charset="-122"/>
                <a:ea typeface="微软雅黑" panose="020B0503020204020204" pitchFamily="34" charset="-122"/>
                <a:cs typeface="+mn-ea"/>
              </a:rPr>
              <a:t>toString</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a:solidFill>
                  <a:srgbClr val="1369B3"/>
                </a:solidFill>
                <a:latin typeface="微软雅黑" panose="020B0503020204020204" pitchFamily="34" charset="-122"/>
                <a:ea typeface="微软雅黑" panose="020B0503020204020204" pitchFamily="34" charset="-122"/>
                <a:cs typeface="+mn-ea"/>
              </a:rPr>
              <a:t>join</a:t>
            </a:r>
            <a:r>
              <a:rPr lang="en-US" altLang="zh-CN" sz="2000" dirty="0" smtClean="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595959"/>
                </a:solidFill>
                <a:latin typeface="微软雅黑" panose="020B0503020204020204" pitchFamily="34" charset="-122"/>
                <a:ea typeface="微软雅黑" panose="020B0503020204020204" pitchFamily="34" charset="-122"/>
                <a:cs typeface="+mn-ea"/>
              </a:rPr>
              <a:t>方法实现将</a:t>
            </a:r>
            <a:r>
              <a:rPr lang="zh-CN" altLang="en-US" sz="2000" dirty="0">
                <a:solidFill>
                  <a:srgbClr val="1369B3"/>
                </a:solidFill>
                <a:latin typeface="微软雅黑" panose="020B0503020204020204" pitchFamily="34" charset="-122"/>
                <a:ea typeface="微软雅黑" panose="020B0503020204020204" pitchFamily="34" charset="-122"/>
                <a:cs typeface="+mn-ea"/>
              </a:rPr>
              <a:t>数组</a:t>
            </a:r>
            <a:r>
              <a:rPr lang="en-US" altLang="zh-CN" sz="2000" dirty="0" err="1" smtClean="0">
                <a:solidFill>
                  <a:srgbClr val="1369B3"/>
                </a:solidFill>
                <a:latin typeface="微软雅黑" panose="020B0503020204020204" pitchFamily="34" charset="-122"/>
                <a:ea typeface="微软雅黑" panose="020B0503020204020204" pitchFamily="34" charset="-122"/>
                <a:cs typeface="+mn-ea"/>
              </a:rPr>
              <a:t>arr</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转为</a:t>
            </a:r>
            <a:r>
              <a:rPr lang="zh-CN" altLang="en-US" sz="2000" dirty="0" smtClean="0">
                <a:solidFill>
                  <a:srgbClr val="1369B3"/>
                </a:solidFill>
                <a:latin typeface="微软雅黑" panose="020B0503020204020204" pitchFamily="34" charset="-122"/>
                <a:ea typeface="微软雅黑" panose="020B0503020204020204" pitchFamily="34" charset="-122"/>
                <a:cs typeface="+mn-ea"/>
              </a:rPr>
              <a:t>字符串</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4130849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4" y="3576722"/>
            <a:ext cx="539181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其他方法</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，能够根据不同的需求完成对数组的操作</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Tree>
    <p:extLst>
      <p:ext uri="{BB962C8B-B14F-4D97-AF65-F5344CB8AC3E}">
        <p14:creationId xmlns:p14="http://schemas.microsoft.com/office/powerpoint/2010/main" val="292268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12" name="TextBox 76"/>
          <p:cNvSpPr txBox="1"/>
          <p:nvPr/>
        </p:nvSpPr>
        <p:spPr>
          <a:xfrm>
            <a:off x="976161" y="1095921"/>
            <a:ext cx="4038925" cy="461665"/>
          </a:xfrm>
          <a:prstGeom prst="rect">
            <a:avLst/>
          </a:prstGeom>
          <a:solidFill>
            <a:srgbClr val="0070C0"/>
          </a:solidFill>
          <a:effectLst>
            <a:outerShdw blurRad="190500" dist="38100" dir="2700000" algn="tl" rotWithShape="0">
              <a:prstClr val="black">
                <a:alpha val="20000"/>
              </a:prstClr>
            </a:outerShdw>
          </a:effectLst>
        </p:spPr>
        <p:txBody>
          <a:bodyPr wrap="square" rtlCol="0" anchor="ctr">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其他方法</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14" name="表格 13">
            <a:extLst>
              <a:ext uri="{FF2B5EF4-FFF2-40B4-BE49-F238E27FC236}">
                <a16:creationId xmlns:a16="http://schemas.microsoft.com/office/drawing/2014/main" id="{92D9E032-3ACE-4053-B5BF-09A503F761E0}"/>
              </a:ext>
            </a:extLst>
          </p:cNvPr>
          <p:cNvGraphicFramePr>
            <a:graphicFrameLocks noGrp="1"/>
          </p:cNvGraphicFramePr>
          <p:nvPr>
            <p:extLst>
              <p:ext uri="{D42A27DB-BD31-4B8C-83A1-F6EECF244321}">
                <p14:modId xmlns:p14="http://schemas.microsoft.com/office/powerpoint/2010/main" val="234229590"/>
              </p:ext>
            </p:extLst>
          </p:nvPr>
        </p:nvGraphicFramePr>
        <p:xfrm>
          <a:off x="1054646" y="1917626"/>
          <a:ext cx="10081120" cy="3271138"/>
        </p:xfrm>
        <a:graphic>
          <a:graphicData uri="http://schemas.openxmlformats.org/drawingml/2006/table">
            <a:tbl>
              <a:tblPr>
                <a:tableStyleId>{7DF18680-E054-41AD-8BC1-D1AEF772440D}</a:tableStyleId>
              </a:tblPr>
              <a:tblGrid>
                <a:gridCol w="2804522">
                  <a:extLst>
                    <a:ext uri="{9D8B030D-6E8A-4147-A177-3AD203B41FA5}">
                      <a16:colId xmlns:a16="http://schemas.microsoft.com/office/drawing/2014/main" val="20000"/>
                    </a:ext>
                  </a:extLst>
                </a:gridCol>
                <a:gridCol w="7276598">
                  <a:extLst>
                    <a:ext uri="{9D8B030D-6E8A-4147-A177-3AD203B41FA5}">
                      <a16:colId xmlns:a16="http://schemas.microsoft.com/office/drawing/2014/main" val="4045703550"/>
                    </a:ext>
                  </a:extLst>
                </a:gridCol>
              </a:tblGrid>
              <a:tr h="563200">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方法</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ctr" defTabSz="1219200" rtl="0" eaLnBrk="1" latinLnBrk="0" hangingPunct="1">
                        <a:spcAft>
                          <a:spcPts val="0"/>
                        </a:spcAft>
                      </a:pPr>
                      <a:r>
                        <a:rPr lang="zh-CN" altLang="en-US" sz="1800" b="1" kern="100" dirty="0" smtClean="0">
                          <a:solidFill>
                            <a:srgbClr val="595959"/>
                          </a:solidFill>
                          <a:effectLst/>
                          <a:latin typeface="微软雅黑" panose="020B0503020204020204" pitchFamily="34" charset="-122"/>
                          <a:ea typeface="微软雅黑" panose="020B0503020204020204" pitchFamily="34" charset="-122"/>
                          <a:cs typeface="+mn-cs"/>
                        </a:rPr>
                        <a:t>作用</a:t>
                      </a:r>
                      <a:endParaRPr lang="zh-CN" altLang="en-US" sz="1800" b="1"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0000"/>
                  </a:ext>
                </a:extLst>
              </a:tr>
              <a:tr h="902646">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fill(value[, start[, end])</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用一个固定值填充数组中从起始索引到终止索引内的全部元素，不包括终止索引。返回填充后的数组。</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表示要填充的数组元素值，</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start</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和</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end</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为可选参数，分别表示填充的起始索引和终止索引</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41778534"/>
                  </a:ext>
                </a:extLst>
              </a:tr>
              <a:tr h="902646">
                <a:tc>
                  <a:txBody>
                    <a:bodyPr/>
                    <a:lstStyle/>
                    <a:p>
                      <a:pPr marL="0" indent="0" algn="l" defTabSz="1219200" rtl="0" eaLnBrk="1" latinLnBrk="0" hangingPunct="1">
                        <a:spcAft>
                          <a:spcPts val="0"/>
                        </a:spcAft>
                      </a:pP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slice([begin[, end])</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数组截取，返回被截取元素的新数组。</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begin</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和</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end</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为可选参数，表示截取的起始索引和终止索引，截取的结果不包含终止索引的值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3260076697"/>
                  </a:ext>
                </a:extLst>
              </a:tr>
              <a:tr h="902646">
                <a:tc>
                  <a:txBody>
                    <a:bodyPr/>
                    <a:lstStyle/>
                    <a:p>
                      <a:pPr marL="0" indent="0" algn="l" defTabSz="1219200" rtl="0" eaLnBrk="1" latinLnBrk="0" hangingPunct="1">
                        <a:spcAft>
                          <a:spcPts val="0"/>
                        </a:spcAft>
                      </a:pP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concat</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(value1[, value2[, ...[, </a:t>
                      </a:r>
                      <a:r>
                        <a:rPr lang="en-US" altLang="zh-CN" sz="1800" b="0" kern="100" dirty="0" err="1" smtClean="0">
                          <a:solidFill>
                            <a:srgbClr val="595959"/>
                          </a:solidFill>
                          <a:effectLst/>
                          <a:latin typeface="微软雅黑" panose="020B0503020204020204" pitchFamily="34" charset="-122"/>
                          <a:ea typeface="微软雅黑" panose="020B0503020204020204" pitchFamily="34" charset="-122"/>
                          <a:cs typeface="+mn-cs"/>
                        </a:rPr>
                        <a:t>valueN</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tc>
                  <a:txBody>
                    <a:bodyPr/>
                    <a:lstStyle/>
                    <a:p>
                      <a:pPr marL="0" indent="0" algn="l" defTabSz="1219200" rtl="0" eaLnBrk="1" latinLnBrk="0" hangingPunct="1">
                        <a:spcAft>
                          <a:spcPts val="0"/>
                        </a:spcAft>
                      </a:pP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连接两个或多个数组，或者将值添加到数组中，不影响原数组，返回一个新数组，</a:t>
                      </a:r>
                      <a:r>
                        <a:rPr lang="en-US" altLang="zh-CN" sz="1800" b="0" kern="100" dirty="0" smtClean="0">
                          <a:solidFill>
                            <a:srgbClr val="595959"/>
                          </a:solidFill>
                          <a:effectLst/>
                          <a:latin typeface="微软雅黑" panose="020B0503020204020204" pitchFamily="34" charset="-122"/>
                          <a:ea typeface="微软雅黑" panose="020B0503020204020204" pitchFamily="34" charset="-122"/>
                          <a:cs typeface="+mn-cs"/>
                        </a:rPr>
                        <a:t>value</a:t>
                      </a:r>
                      <a:r>
                        <a:rPr lang="zh-CN" altLang="en-US" sz="1800" b="0" kern="100" dirty="0" smtClean="0">
                          <a:solidFill>
                            <a:srgbClr val="595959"/>
                          </a:solidFill>
                          <a:effectLst/>
                          <a:latin typeface="微软雅黑" panose="020B0503020204020204" pitchFamily="34" charset="-122"/>
                          <a:ea typeface="微软雅黑" panose="020B0503020204020204" pitchFamily="34" charset="-122"/>
                          <a:cs typeface="+mn-cs"/>
                        </a:rPr>
                        <a:t>为数组或值</a:t>
                      </a:r>
                      <a:endParaRPr lang="zh-CN" altLang="en-US" sz="1800" b="0" kern="100" dirty="0">
                        <a:solidFill>
                          <a:srgbClr val="595959"/>
                        </a:solidFill>
                        <a:effectLst/>
                        <a:latin typeface="微软雅黑" panose="020B0503020204020204" pitchFamily="34" charset="-122"/>
                        <a:ea typeface="微软雅黑" panose="020B0503020204020204" pitchFamily="34" charset="-122"/>
                        <a:cs typeface="+mn-cs"/>
                      </a:endParaRPr>
                    </a:p>
                  </a:txBody>
                  <a:tcPr marL="68580" marR="68580" marT="0" marB="0" anchor="ctr">
                    <a:solidFill>
                      <a:srgbClr val="F2F2F2"/>
                    </a:solidFill>
                  </a:tcPr>
                </a:tc>
                <a:extLst>
                  <a:ext uri="{0D108BD9-81ED-4DB2-BD59-A6C34878D82A}">
                    <a16:rowId xmlns:a16="http://schemas.microsoft.com/office/drawing/2014/main" val="1141891225"/>
                  </a:ext>
                </a:extLst>
              </a:tr>
            </a:tbl>
          </a:graphicData>
        </a:graphic>
      </p:graphicFrame>
    </p:spTree>
    <p:extLst>
      <p:ext uri="{BB962C8B-B14F-4D97-AF65-F5344CB8AC3E}">
        <p14:creationId xmlns:p14="http://schemas.microsoft.com/office/powerpoint/2010/main" val="196045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5.7.1  Array</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对象的使用</a:t>
            </a:r>
          </a:p>
        </p:txBody>
      </p:sp>
      <p:sp>
        <p:nvSpPr>
          <p:cNvPr id="5" name="文本框 4">
            <a:extLst>
              <a:ext uri="{FF2B5EF4-FFF2-40B4-BE49-F238E27FC236}">
                <a16:creationId xmlns:a16="http://schemas.microsoft.com/office/drawing/2014/main" id="{4AB82E9C-6FA9-4993-9395-DF877E5768B8}"/>
              </a:ext>
            </a:extLst>
          </p:cNvPr>
          <p:cNvSpPr txBox="1"/>
          <p:nvPr/>
        </p:nvSpPr>
        <p:spPr>
          <a:xfrm>
            <a:off x="1143690" y="1701602"/>
            <a:ext cx="9856578" cy="4662815"/>
          </a:xfrm>
          <a:prstGeom prst="rect">
            <a:avLst/>
          </a:prstGeom>
          <a:solidFill>
            <a:srgbClr val="F2F2F2"/>
          </a:solidFill>
        </p:spPr>
        <p:txBody>
          <a:bodyPr wrap="square" rtlCol="0">
            <a:spAutoFit/>
          </a:bodyPr>
          <a:lstStyle/>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fill()</a:t>
            </a:r>
            <a:r>
              <a:rPr lang="zh-CN" altLang="en-US" sz="1800" dirty="0">
                <a:solidFill>
                  <a:srgbClr val="595959"/>
                </a:solidFill>
                <a:latin typeface="微软雅黑" panose="020B0503020204020204" pitchFamily="34" charset="-122"/>
                <a:ea typeface="微软雅黑" panose="020B0503020204020204" pitchFamily="34" charset="-122"/>
                <a:cs typeface="+mn-ea"/>
              </a:rPr>
              <a:t>的使用</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2].fill(4));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(3) [4, 4, 4]</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2].fill(4, 1));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(3) [0, 4, 4]</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2].fill(4, 1, 2));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(3) [0, 4, 2]</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slice()</a:t>
            </a:r>
            <a:r>
              <a:rPr lang="zh-CN" altLang="en-US" sz="1800" dirty="0">
                <a:solidFill>
                  <a:srgbClr val="595959"/>
                </a:solidFill>
                <a:latin typeface="微软雅黑" panose="020B0503020204020204" pitchFamily="34" charset="-122"/>
                <a:ea typeface="微软雅黑" panose="020B0503020204020204" pitchFamily="34" charset="-122"/>
                <a:cs typeface="+mn-ea"/>
              </a:rPr>
              <a:t>的使用</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2].slice());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(3) [0, 1, 2]</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2].slice(1));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(2) [1, 2]</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2].slice(1, 2));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[1]</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 </a:t>
            </a:r>
            <a:r>
              <a:rPr lang="en-US" altLang="zh-CN" sz="1800" dirty="0" err="1">
                <a:solidFill>
                  <a:srgbClr val="595959"/>
                </a:solidFill>
                <a:latin typeface="微软雅黑" panose="020B0503020204020204" pitchFamily="34" charset="-122"/>
                <a:ea typeface="微软雅黑" panose="020B0503020204020204" pitchFamily="34" charset="-122"/>
                <a:cs typeface="+mn-ea"/>
              </a:rPr>
              <a:t>concat</a:t>
            </a:r>
            <a:r>
              <a:rPr lang="en-US" altLang="zh-CN" sz="1800" dirty="0">
                <a:solidFill>
                  <a:srgbClr val="595959"/>
                </a:solidFill>
                <a:latin typeface="微软雅黑" panose="020B0503020204020204" pitchFamily="34" charset="-122"/>
                <a:ea typeface="微软雅黑" panose="020B0503020204020204" pitchFamily="34" charset="-122"/>
                <a:cs typeface="+mn-ea"/>
              </a:rPr>
              <a:t>()</a:t>
            </a:r>
            <a:r>
              <a:rPr lang="zh-CN" altLang="en-US" sz="1800" dirty="0">
                <a:solidFill>
                  <a:srgbClr val="595959"/>
                </a:solidFill>
                <a:latin typeface="微软雅黑" panose="020B0503020204020204" pitchFamily="34" charset="-122"/>
                <a:ea typeface="微软雅黑" panose="020B0503020204020204" pitchFamily="34" charset="-122"/>
                <a:cs typeface="+mn-ea"/>
              </a:rPr>
              <a:t>的使用</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a:t>
            </a:r>
            <a:r>
              <a:rPr lang="en-US" altLang="zh-CN" sz="1800" dirty="0" err="1">
                <a:solidFill>
                  <a:srgbClr val="595959"/>
                </a:solidFill>
                <a:latin typeface="微软雅黑" panose="020B0503020204020204" pitchFamily="34" charset="-122"/>
                <a:ea typeface="微软雅黑" panose="020B0503020204020204" pitchFamily="34" charset="-122"/>
                <a:cs typeface="+mn-ea"/>
              </a:rPr>
              <a:t>concat</a:t>
            </a:r>
            <a:r>
              <a:rPr lang="en-US" altLang="zh-CN" sz="1800" dirty="0">
                <a:solidFill>
                  <a:srgbClr val="595959"/>
                </a:solidFill>
                <a:latin typeface="微软雅黑" panose="020B0503020204020204" pitchFamily="34" charset="-122"/>
                <a:ea typeface="微软雅黑" panose="020B0503020204020204" pitchFamily="34" charset="-122"/>
                <a:cs typeface="+mn-ea"/>
              </a:rPr>
              <a:t>(3));	</a:t>
            </a:r>
            <a:r>
              <a:rPr lang="en-US" altLang="zh-CN" sz="1800" dirty="0" smtClean="0">
                <a:solidFill>
                  <a:srgbClr val="595959"/>
                </a:solidFill>
                <a:latin typeface="微软雅黑" panose="020B0503020204020204" pitchFamily="34" charset="-122"/>
                <a:ea typeface="微软雅黑" panose="020B0503020204020204" pitchFamily="34" charset="-122"/>
                <a:cs typeface="+mn-ea"/>
              </a:rPr>
              <a:t>//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(4) [0, 1, 2, 3]</a:t>
            </a:r>
          </a:p>
          <a:p>
            <a:pPr lvl="1">
              <a:lnSpc>
                <a:spcPct val="150000"/>
              </a:lnSpc>
            </a:pPr>
            <a:r>
              <a:rPr lang="en-US" altLang="zh-CN" sz="1800" dirty="0">
                <a:solidFill>
                  <a:srgbClr val="595959"/>
                </a:solidFill>
                <a:latin typeface="微软雅黑" panose="020B0503020204020204" pitchFamily="34" charset="-122"/>
                <a:ea typeface="微软雅黑" panose="020B0503020204020204" pitchFamily="34" charset="-122"/>
                <a:cs typeface="+mn-ea"/>
              </a:rPr>
              <a:t>console.log([0, 1, 2].</a:t>
            </a:r>
            <a:r>
              <a:rPr lang="en-US" altLang="zh-CN" sz="1800" dirty="0" err="1">
                <a:solidFill>
                  <a:srgbClr val="595959"/>
                </a:solidFill>
                <a:latin typeface="微软雅黑" panose="020B0503020204020204" pitchFamily="34" charset="-122"/>
                <a:ea typeface="微软雅黑" panose="020B0503020204020204" pitchFamily="34" charset="-122"/>
                <a:cs typeface="+mn-ea"/>
              </a:rPr>
              <a:t>concat</a:t>
            </a:r>
            <a:r>
              <a:rPr lang="en-US" altLang="zh-CN" sz="1800" dirty="0">
                <a:solidFill>
                  <a:srgbClr val="595959"/>
                </a:solidFill>
                <a:latin typeface="微软雅黑" panose="020B0503020204020204" pitchFamily="34" charset="-122"/>
                <a:ea typeface="微软雅黑" panose="020B0503020204020204" pitchFamily="34" charset="-122"/>
                <a:cs typeface="+mn-ea"/>
              </a:rPr>
              <a:t>([3, 4]));	// </a:t>
            </a:r>
            <a:r>
              <a:rPr lang="zh-CN" altLang="en-US" sz="1800" dirty="0">
                <a:solidFill>
                  <a:srgbClr val="595959"/>
                </a:solidFill>
                <a:latin typeface="微软雅黑" panose="020B0503020204020204" pitchFamily="34" charset="-122"/>
                <a:ea typeface="微软雅黑" panose="020B0503020204020204" pitchFamily="34" charset="-122"/>
                <a:cs typeface="+mn-ea"/>
              </a:rPr>
              <a:t>输出结果：</a:t>
            </a:r>
            <a:r>
              <a:rPr lang="en-US" altLang="zh-CN" sz="1800" dirty="0">
                <a:solidFill>
                  <a:srgbClr val="595959"/>
                </a:solidFill>
                <a:latin typeface="微软雅黑" panose="020B0503020204020204" pitchFamily="34" charset="-122"/>
                <a:ea typeface="微软雅黑" panose="020B0503020204020204" pitchFamily="34" charset="-122"/>
                <a:cs typeface="+mn-ea"/>
              </a:rPr>
              <a:t>(5) [0, 1, 2, 3, 4]</a:t>
            </a:r>
          </a:p>
        </p:txBody>
      </p:sp>
      <p:sp>
        <p:nvSpPr>
          <p:cNvPr id="6" name="文本框 5">
            <a:extLst>
              <a:ext uri="{FF2B5EF4-FFF2-40B4-BE49-F238E27FC236}">
                <a16:creationId xmlns:a16="http://schemas.microsoft.com/office/drawing/2014/main" id="{24050476-582B-401C-894A-12AF5EAC3665}"/>
              </a:ext>
            </a:extLst>
          </p:cNvPr>
          <p:cNvSpPr txBox="1"/>
          <p:nvPr/>
        </p:nvSpPr>
        <p:spPr>
          <a:xfrm>
            <a:off x="982638" y="981522"/>
            <a:ext cx="10657184" cy="499624"/>
          </a:xfrm>
          <a:prstGeom prst="rect">
            <a:avLst/>
          </a:prstGeom>
          <a:noFill/>
        </p:spPr>
        <p:txBody>
          <a:bodyPr wrap="square">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下面通过代码演示</a:t>
            </a:r>
            <a:r>
              <a:rPr lang="en-US" altLang="zh-CN" sz="2000" dirty="0">
                <a:solidFill>
                  <a:srgbClr val="1369B3"/>
                </a:solidFill>
                <a:latin typeface="微软雅黑" panose="020B0503020204020204" pitchFamily="34" charset="-122"/>
                <a:ea typeface="微软雅黑" panose="020B0503020204020204" pitchFamily="34" charset="-122"/>
                <a:cs typeface="+mn-ea"/>
              </a:rPr>
              <a:t>fill()</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a:t>
            </a:r>
            <a:r>
              <a:rPr lang="en-US" altLang="zh-CN" sz="2000" dirty="0">
                <a:solidFill>
                  <a:srgbClr val="1369B3"/>
                </a:solidFill>
                <a:latin typeface="微软雅黑" panose="020B0503020204020204" pitchFamily="34" charset="-122"/>
                <a:ea typeface="微软雅黑" panose="020B0503020204020204" pitchFamily="34" charset="-122"/>
                <a:cs typeface="+mn-ea"/>
              </a:rPr>
              <a:t>slice()</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和</a:t>
            </a:r>
            <a:r>
              <a:rPr lang="en-US" altLang="zh-CN" sz="2000" dirty="0" err="1">
                <a:solidFill>
                  <a:srgbClr val="1369B3"/>
                </a:solidFill>
                <a:latin typeface="微软雅黑" panose="020B0503020204020204" pitchFamily="34" charset="-122"/>
                <a:ea typeface="微软雅黑" panose="020B0503020204020204" pitchFamily="34" charset="-122"/>
                <a:cs typeface="+mn-ea"/>
              </a:rPr>
              <a:t>concat</a:t>
            </a:r>
            <a:r>
              <a:rPr lang="en-US" altLang="zh-CN" sz="2000" dirty="0">
                <a:solidFill>
                  <a:srgbClr val="1369B3"/>
                </a:solidFill>
                <a:latin typeface="微软雅黑" panose="020B0503020204020204" pitchFamily="34" charset="-122"/>
                <a:ea typeface="微软雅黑" panose="020B0503020204020204" pitchFamily="34" charset="-122"/>
                <a:cs typeface="+mn-ea"/>
              </a:rPr>
              <a:t>()</a:t>
            </a:r>
            <a:r>
              <a:rPr lang="zh-CN" altLang="en-US" sz="2000" dirty="0">
                <a:solidFill>
                  <a:srgbClr val="1369B3"/>
                </a:solidFill>
                <a:latin typeface="微软雅黑" panose="020B0503020204020204" pitchFamily="34" charset="-122"/>
                <a:ea typeface="微软雅黑" panose="020B0503020204020204" pitchFamily="34" charset="-122"/>
                <a:cs typeface="+mn-ea"/>
              </a:rPr>
              <a:t>方法</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使用。</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Tree>
    <p:extLst>
      <p:ext uri="{BB962C8B-B14F-4D97-AF65-F5344CB8AC3E}">
        <p14:creationId xmlns:p14="http://schemas.microsoft.com/office/powerpoint/2010/main" val="523927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74172E-A3D8-43AB-9E82-549DB9FB48BD}"/>
              </a:ext>
            </a:extLst>
          </p:cNvPr>
          <p:cNvPicPr>
            <a:picLocks noChangeAspect="1"/>
          </p:cNvPicPr>
          <p:nvPr/>
        </p:nvPicPr>
        <p:blipFill>
          <a:blip r:embed="rId3"/>
          <a:stretch>
            <a:fillRect/>
          </a:stretch>
        </p:blipFill>
        <p:spPr>
          <a:xfrm>
            <a:off x="944880" y="2215515"/>
            <a:ext cx="2797810" cy="3898265"/>
          </a:xfrm>
          <a:prstGeom prst="rect">
            <a:avLst/>
          </a:prstGeom>
        </p:spPr>
      </p:pic>
      <p:sp>
        <p:nvSpPr>
          <p:cNvPr id="7" name="椭圆形标注 12">
            <a:extLst>
              <a:ext uri="{FF2B5EF4-FFF2-40B4-BE49-F238E27FC236}">
                <a16:creationId xmlns:a16="http://schemas.microsoft.com/office/drawing/2014/main" id="{7B390C9A-D5FF-47D1-B4B4-0199AF6B48D8}"/>
              </a:ext>
            </a:extLst>
          </p:cNvPr>
          <p:cNvSpPr/>
          <p:nvPr/>
        </p:nvSpPr>
        <p:spPr>
          <a:xfrm>
            <a:off x="2968625" y="1560195"/>
            <a:ext cx="2071370" cy="1493520"/>
          </a:xfrm>
          <a:prstGeom prst="wedgeEllipseCallout">
            <a:avLst/>
          </a:prstGeom>
          <a:solidFill>
            <a:schemeClr val="bg1">
              <a:lumMod val="8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9" name="TextBox 35">
            <a:extLst>
              <a:ext uri="{FF2B5EF4-FFF2-40B4-BE49-F238E27FC236}">
                <a16:creationId xmlns:a16="http://schemas.microsoft.com/office/drawing/2014/main" id="{D9A8924D-E4E3-41DB-9F07-89CCE28E2FE3}"/>
              </a:ext>
            </a:extLst>
          </p:cNvPr>
          <p:cNvSpPr txBox="1">
            <a:spLocks noChangeArrowheads="1"/>
          </p:cNvSpPr>
          <p:nvPr/>
        </p:nvSpPr>
        <p:spPr bwMode="auto">
          <a:xfrm>
            <a:off x="3247390" y="1638300"/>
            <a:ext cx="160655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rPr>
              <a:t>先定一个</a:t>
            </a:r>
            <a:r>
              <a:rPr lang="zh-CN" altLang="en-US" dirty="0">
                <a:solidFill>
                  <a:srgbClr val="595959"/>
                </a:solidFill>
                <a:latin typeface="微软雅黑" panose="020B0503020204020204" pitchFamily="34" charset="-122"/>
                <a:ea typeface="微软雅黑" panose="020B0503020204020204" pitchFamily="34" charset="-122"/>
              </a:rPr>
              <a:t>小目标！</a:t>
            </a:r>
          </a:p>
        </p:txBody>
      </p:sp>
      <p:sp>
        <p:nvSpPr>
          <p:cNvPr id="12" name="TextBox 35">
            <a:extLst>
              <a:ext uri="{FF2B5EF4-FFF2-40B4-BE49-F238E27FC236}">
                <a16:creationId xmlns:a16="http://schemas.microsoft.com/office/drawing/2014/main" id="{88A2767E-6F2C-4E24-978D-C8C7F571051E}"/>
              </a:ext>
            </a:extLst>
          </p:cNvPr>
          <p:cNvSpPr txBox="1">
            <a:spLocks noChangeArrowheads="1"/>
          </p:cNvSpPr>
          <p:nvPr/>
        </p:nvSpPr>
        <p:spPr bwMode="auto">
          <a:xfrm>
            <a:off x="5815965" y="3576722"/>
            <a:ext cx="498348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掌握</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数组</a:t>
            </a:r>
            <a:r>
              <a:rPr lang="zh-CN" altLang="en-US" dirty="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类型</a:t>
            </a:r>
            <a:r>
              <a:rPr lang="zh-CN" altLang="en-US" dirty="0" smtClean="0">
                <a:solidFill>
                  <a:srgbClr val="1369B3"/>
                </a:solidFill>
                <a:latin typeface="微软雅黑" panose="020B0503020204020204" pitchFamily="34" charset="-122"/>
                <a:ea typeface="微软雅黑" panose="020B0503020204020204" pitchFamily="34" charset="-122"/>
                <a:cs typeface="+mn-ea"/>
                <a:sym typeface="字魂58号-创中黑" panose="00000500000000000000" pitchFamily="2" charset="-122"/>
              </a:rPr>
              <a:t>检测</a:t>
            </a:r>
            <a:r>
              <a:rPr lang="zh-CN" altLang="en-US" dirty="0" smtClean="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a:t>
            </a:r>
            <a:r>
              <a:rPr lang="zh-CN" altLang="en-US" dirty="0">
                <a:solidFill>
                  <a:srgbClr val="595959"/>
                </a:solidFill>
                <a:latin typeface="微软雅黑" panose="020B0503020204020204" pitchFamily="34" charset="-122"/>
                <a:ea typeface="微软雅黑" panose="020B0503020204020204" pitchFamily="34" charset="-122"/>
                <a:cs typeface="+mn-ea"/>
                <a:sym typeface="字魂58号-创中黑" panose="00000500000000000000" pitchFamily="2" charset="-122"/>
              </a:rPr>
              <a:t>能够使用两种方式检测变量的类型是否为数组</a:t>
            </a:r>
            <a:endParaRPr lang="zh-CN" altLang="en-US" dirty="0">
              <a:solidFill>
                <a:srgbClr val="595959"/>
              </a:solidFill>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id="{3617D419-9079-4D1F-99BA-23638A3FE48F}"/>
              </a:ext>
            </a:extLst>
          </p:cNvPr>
          <p:cNvGrpSpPr/>
          <p:nvPr/>
        </p:nvGrpSpPr>
        <p:grpSpPr>
          <a:xfrm>
            <a:off x="5379720" y="3816752"/>
            <a:ext cx="405130" cy="405130"/>
            <a:chOff x="8881" y="4685"/>
            <a:chExt cx="638" cy="638"/>
          </a:xfrm>
        </p:grpSpPr>
        <p:sp>
          <p:nvSpPr>
            <p:cNvPr id="15" name="椭圆 14">
              <a:extLst>
                <a:ext uri="{FF2B5EF4-FFF2-40B4-BE49-F238E27FC236}">
                  <a16:creationId xmlns:a16="http://schemas.microsoft.com/office/drawing/2014/main" id="{7644041C-FD8B-4B62-94FA-4226E308886B}"/>
                </a:ext>
              </a:extLst>
            </p:cNvPr>
            <p:cNvSpPr/>
            <p:nvPr/>
          </p:nvSpPr>
          <p:spPr>
            <a:xfrm>
              <a:off x="8881" y="4685"/>
              <a:ext cx="638" cy="6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DC457E5-245E-48A8-8165-3C32BA3775C2}"/>
                </a:ext>
              </a:extLst>
            </p:cNvPr>
            <p:cNvSpPr/>
            <p:nvPr/>
          </p:nvSpPr>
          <p:spPr>
            <a:xfrm>
              <a:off x="8946" y="4750"/>
              <a:ext cx="508" cy="50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数组类型检测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3902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1705C999-35B9-4DD9-B118-DC6DA66D6D17}"/>
              </a:ext>
            </a:extLst>
          </p:cNvPr>
          <p:cNvGrpSpPr/>
          <p:nvPr/>
        </p:nvGrpSpPr>
        <p:grpSpPr bwMode="auto">
          <a:xfrm>
            <a:off x="4992341" y="2061642"/>
            <a:ext cx="5423346" cy="3168352"/>
            <a:chOff x="3403599" y="2421469"/>
            <a:chExt cx="5040490" cy="2726268"/>
          </a:xfrm>
        </p:grpSpPr>
        <p:sp>
          <p:nvSpPr>
            <p:cNvPr id="10" name="圆角矩形标注 11">
              <a:extLst>
                <a:ext uri="{FF2B5EF4-FFF2-40B4-BE49-F238E27FC236}">
                  <a16:creationId xmlns:a16="http://schemas.microsoft.com/office/drawing/2014/main" id="{BB606471-C07E-4BB9-87C6-5896C5940963}"/>
                </a:ext>
              </a:extLst>
            </p:cNvPr>
            <p:cNvSpPr/>
            <p:nvPr/>
          </p:nvSpPr>
          <p:spPr bwMode="auto">
            <a:xfrm rot="5400000">
              <a:off x="4560710" y="1264358"/>
              <a:ext cx="2726268" cy="5040490"/>
            </a:xfrm>
            <a:prstGeom prst="wedgeRoundRectCallout">
              <a:avLst/>
            </a:prstGeom>
            <a:noFill/>
            <a:ln w="2857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Arial" panose="020B0604020202020204" pitchFamily="34" charset="0"/>
                <a:buNone/>
                <a:defRPr/>
              </a:pPr>
              <a:endParaRPr lang="zh-CN" altLang="en-US"/>
            </a:p>
          </p:txBody>
        </p:sp>
        <p:sp>
          <p:nvSpPr>
            <p:cNvPr id="12" name="矩形 5">
              <a:extLst>
                <a:ext uri="{FF2B5EF4-FFF2-40B4-BE49-F238E27FC236}">
                  <a16:creationId xmlns:a16="http://schemas.microsoft.com/office/drawing/2014/main" id="{E0AE0A7E-DDFD-4A47-94B5-E0F77F67743B}"/>
                </a:ext>
              </a:extLst>
            </p:cNvPr>
            <p:cNvSpPr>
              <a:spLocks noChangeArrowheads="1"/>
            </p:cNvSpPr>
            <p:nvPr/>
          </p:nvSpPr>
          <p:spPr bwMode="auto">
            <a:xfrm>
              <a:off x="3704295" y="2749508"/>
              <a:ext cx="4439098" cy="4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endParaRPr lang="zh-CN" altLang="en-US" sz="2000" dirty="0">
                <a:solidFill>
                  <a:srgbClr val="595959"/>
                </a:solidFill>
                <a:latin typeface="微软雅黑" panose="020B0503020204020204" pitchFamily="34" charset="-122"/>
                <a:ea typeface="微软雅黑" panose="020B0503020204020204" pitchFamily="34" charset="-122"/>
              </a:endParaRPr>
            </a:p>
          </p:txBody>
        </p:sp>
      </p:grpSp>
      <p:sp>
        <p:nvSpPr>
          <p:cNvPr id="13" name="文本框 12">
            <a:extLst>
              <a:ext uri="{FF2B5EF4-FFF2-40B4-BE49-F238E27FC236}">
                <a16:creationId xmlns:a16="http://schemas.microsoft.com/office/drawing/2014/main" id="{017165D8-265A-4BEA-95DA-73DBCD31FA9D}"/>
              </a:ext>
            </a:extLst>
          </p:cNvPr>
          <p:cNvSpPr txBox="1"/>
          <p:nvPr/>
        </p:nvSpPr>
        <p:spPr>
          <a:xfrm>
            <a:off x="5363699" y="2254816"/>
            <a:ext cx="4619939" cy="2862322"/>
          </a:xfrm>
          <a:prstGeom prst="rect">
            <a:avLst/>
          </a:prstGeom>
          <a:noFill/>
        </p:spPr>
        <p:txBody>
          <a:bodyPr wrap="square" rtlCol="0">
            <a:spAutoFit/>
          </a:bodyPr>
          <a:lstStyle/>
          <a:p>
            <a:pP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rPr>
              <a:t>在开发中，有时候需要检测变量的类型</a:t>
            </a:r>
            <a:r>
              <a:rPr lang="zh-CN" altLang="en-US" sz="2000" dirty="0">
                <a:solidFill>
                  <a:srgbClr val="1369B3"/>
                </a:solidFill>
                <a:latin typeface="微软雅黑" panose="020B0503020204020204" pitchFamily="34" charset="-122"/>
                <a:ea typeface="微软雅黑" panose="020B0503020204020204" pitchFamily="34" charset="-122"/>
                <a:cs typeface="+mn-ea"/>
              </a:rPr>
              <a:t>是否</a:t>
            </a:r>
            <a:r>
              <a:rPr lang="zh-CN" altLang="en-US" sz="2000" dirty="0">
                <a:solidFill>
                  <a:srgbClr val="595959"/>
                </a:solidFill>
                <a:latin typeface="微软雅黑" panose="020B0503020204020204" pitchFamily="34" charset="-122"/>
                <a:ea typeface="微软雅黑" panose="020B0503020204020204" pitchFamily="34" charset="-122"/>
                <a:cs typeface="+mn-ea"/>
              </a:rPr>
              <a:t>为数组。例如，在函数中，要求传入的参数必须是一个数组，不能传入其他类型的值，否则会出错，所以这时候可以在函数中</a:t>
            </a:r>
            <a:r>
              <a:rPr lang="zh-CN" altLang="en-US" sz="2000" dirty="0">
                <a:solidFill>
                  <a:srgbClr val="1369B3"/>
                </a:solidFill>
                <a:latin typeface="微软雅黑" panose="020B0503020204020204" pitchFamily="34" charset="-122"/>
                <a:ea typeface="微软雅黑" panose="020B0503020204020204" pitchFamily="34" charset="-122"/>
                <a:cs typeface="+mn-ea"/>
              </a:rPr>
              <a:t>检测参数</a:t>
            </a:r>
            <a:r>
              <a:rPr lang="zh-CN" altLang="en-US" sz="2000" dirty="0">
                <a:solidFill>
                  <a:srgbClr val="595959"/>
                </a:solidFill>
                <a:latin typeface="微软雅黑" panose="020B0503020204020204" pitchFamily="34" charset="-122"/>
                <a:ea typeface="微软雅黑" panose="020B0503020204020204" pitchFamily="34" charset="-122"/>
                <a:cs typeface="+mn-ea"/>
              </a:rPr>
              <a:t>的</a:t>
            </a:r>
            <a:r>
              <a:rPr lang="zh-CN" altLang="en-US" sz="2000" dirty="0">
                <a:solidFill>
                  <a:srgbClr val="1369B3"/>
                </a:solidFill>
                <a:latin typeface="微软雅黑" panose="020B0503020204020204" pitchFamily="34" charset="-122"/>
                <a:ea typeface="微软雅黑" panose="020B0503020204020204" pitchFamily="34" charset="-122"/>
                <a:cs typeface="+mn-ea"/>
              </a:rPr>
              <a:t>类型</a:t>
            </a:r>
            <a:r>
              <a:rPr lang="zh-CN" altLang="en-US" sz="2000" dirty="0">
                <a:solidFill>
                  <a:srgbClr val="595959"/>
                </a:solidFill>
                <a:latin typeface="微软雅黑" panose="020B0503020204020204" pitchFamily="34" charset="-122"/>
                <a:ea typeface="微软雅黑" panose="020B0503020204020204" pitchFamily="34" charset="-122"/>
                <a:cs typeface="+mn-ea"/>
              </a:rPr>
              <a:t>是否为</a:t>
            </a:r>
            <a:r>
              <a:rPr lang="zh-CN" altLang="en-US" sz="2000" dirty="0" smtClean="0">
                <a:solidFill>
                  <a:srgbClr val="595959"/>
                </a:solidFill>
                <a:latin typeface="微软雅黑" panose="020B0503020204020204" pitchFamily="34" charset="-122"/>
                <a:ea typeface="微软雅黑" panose="020B0503020204020204" pitchFamily="34" charset="-122"/>
                <a:cs typeface="+mn-ea"/>
              </a:rPr>
              <a:t>数组。</a:t>
            </a:r>
            <a:endParaRPr lang="en-US" altLang="zh-CN" sz="2000" dirty="0">
              <a:solidFill>
                <a:srgbClr val="595959"/>
              </a:solidFill>
              <a:latin typeface="微软雅黑" panose="020B0503020204020204" pitchFamily="34" charset="-122"/>
              <a:ea typeface="微软雅黑" panose="020B0503020204020204" pitchFamily="34" charset="-122"/>
              <a:cs typeface="+mn-ea"/>
            </a:endParaRPr>
          </a:p>
        </p:txBody>
      </p:sp>
      <p:sp>
        <p:nvSpPr>
          <p:cNvPr id="11" name="Title 1"/>
          <p:cNvSpPr txBox="1"/>
          <p:nvPr/>
        </p:nvSpPr>
        <p:spPr>
          <a:xfrm>
            <a:off x="1143690" y="266995"/>
            <a:ext cx="5239548" cy="506086"/>
          </a:xfrm>
          <a:prstGeom prst="rect">
            <a:avLst/>
          </a:prstGeom>
        </p:spPr>
        <p:txBody>
          <a:bodyPr lIns="0" tIns="60958" rIns="0" bIns="60958"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buClrTx/>
              <a:buSzTx/>
              <a:buFontTx/>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5.7.2  </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数组类型检测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pic>
        <p:nvPicPr>
          <p:cNvPr id="14" name="Picture 7" descr="总结小人">
            <a:extLst>
              <a:ext uri="{FF2B5EF4-FFF2-40B4-BE49-F238E27FC236}">
                <a16:creationId xmlns:a16="http://schemas.microsoft.com/office/drawing/2014/main" id="{B6DA8452-0BB1-4A92-968E-A043641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38" y="773081"/>
            <a:ext cx="4077405" cy="59245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632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ud0ofpxa">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13949</TotalTime>
  <Words>9002</Words>
  <Application>Microsoft Office PowerPoint</Application>
  <PresentationFormat>自定义</PresentationFormat>
  <Paragraphs>975</Paragraphs>
  <Slides>145</Slides>
  <Notes>78</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1</vt:i4>
      </vt:variant>
      <vt:variant>
        <vt:lpstr>幻灯片标题</vt:lpstr>
      </vt:variant>
      <vt:variant>
        <vt:i4>145</vt:i4>
      </vt:variant>
    </vt:vector>
  </HeadingPairs>
  <TitlesOfParts>
    <vt:vector size="160" baseType="lpstr">
      <vt:lpstr>Source Han Sans K Bold</vt:lpstr>
      <vt:lpstr>思源黑体 CN Medium</vt:lpstr>
      <vt:lpstr>思源黑体 CN Regular</vt:lpstr>
      <vt:lpstr>宋体</vt:lpstr>
      <vt:lpstr>Microsoft YaHei</vt:lpstr>
      <vt:lpstr>Microsoft YaHei</vt:lpstr>
      <vt:lpstr>字魂105号-简雅黑</vt:lpstr>
      <vt:lpstr>字魂58号-创中黑</vt:lpstr>
      <vt:lpstr>Arial</vt:lpstr>
      <vt:lpstr>Calibri</vt:lpstr>
      <vt:lpstr>Verdana</vt:lpstr>
      <vt:lpstr>Wingdings</vt:lpstr>
      <vt:lpstr>webwppDefTheme</vt:lpstr>
      <vt:lpstr>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蓝白商务述职报告工作总结ppt模板</dc:title>
  <dc:creator>常董</dc:creator>
  <cp:lastModifiedBy>hd</cp:lastModifiedBy>
  <cp:revision>4413</cp:revision>
  <dcterms:created xsi:type="dcterms:W3CDTF">2020-11-09T06:56:00Z</dcterms:created>
  <dcterms:modified xsi:type="dcterms:W3CDTF">2022-10-28T06:41:09Z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